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entation.xml" ContentType="application/vnd.openxmlformats-officedocument.presentationml.presentation.main+xml"/>
  <Override PartName="/ppt/drawings/drawing2.xml" ContentType="application/vnd.openxmlformats-officedocument.drawingml.chartshapes+xml"/>
  <Override PartName="/ppt/drawings/drawing1.xml" ContentType="application/vnd.openxmlformats-officedocument.drawingml.chartshap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theme/theme4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1"/>
  </p:notesMasterIdLst>
  <p:handoutMasterIdLst>
    <p:handoutMasterId r:id="rId32"/>
  </p:handoutMasterIdLst>
  <p:sldIdLst>
    <p:sldId id="256" r:id="rId3"/>
    <p:sldId id="776" r:id="rId4"/>
    <p:sldId id="749" r:id="rId5"/>
    <p:sldId id="542" r:id="rId6"/>
    <p:sldId id="641" r:id="rId7"/>
    <p:sldId id="760" r:id="rId8"/>
    <p:sldId id="757" r:id="rId9"/>
    <p:sldId id="762" r:id="rId10"/>
    <p:sldId id="763" r:id="rId11"/>
    <p:sldId id="765" r:id="rId12"/>
    <p:sldId id="766" r:id="rId13"/>
    <p:sldId id="299" r:id="rId14"/>
    <p:sldId id="770" r:id="rId15"/>
    <p:sldId id="771" r:id="rId16"/>
    <p:sldId id="772" r:id="rId17"/>
    <p:sldId id="773" r:id="rId18"/>
    <p:sldId id="317" r:id="rId19"/>
    <p:sldId id="543" r:id="rId20"/>
    <p:sldId id="774" r:id="rId21"/>
    <p:sldId id="775" r:id="rId22"/>
    <p:sldId id="752" r:id="rId23"/>
    <p:sldId id="750" r:id="rId24"/>
    <p:sldId id="744" r:id="rId25"/>
    <p:sldId id="396" r:id="rId26"/>
    <p:sldId id="754" r:id="rId27"/>
    <p:sldId id="741" r:id="rId28"/>
    <p:sldId id="747" r:id="rId29"/>
    <p:sldId id="756" r:id="rId3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di Luckenbach" initials="H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99CC"/>
    <a:srgbClr val="FFCC00"/>
    <a:srgbClr val="66FFFF"/>
    <a:srgbClr val="7031B5"/>
    <a:srgbClr val="FFC1FF"/>
    <a:srgbClr val="644C80"/>
    <a:srgbClr val="FF00FF"/>
    <a:srgbClr val="CC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68383" autoAdjust="0"/>
  </p:normalViewPr>
  <p:slideViewPr>
    <p:cSldViewPr>
      <p:cViewPr varScale="1">
        <p:scale>
          <a:sx n="89" d="100"/>
          <a:sy n="89" d="100"/>
        </p:scale>
        <p:origin x="18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ustomXml" Target="../customXml/item2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38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vfshare3\wt\WTCO\Hydrology\Revised%20Year%20Classificatio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83121899476001"/>
          <c:y val="0.114923681015085"/>
          <c:w val="0.55294736825275603"/>
          <c:h val="0.7938597580354199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58-4D7D-9DC9-6A5382E09C8D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58-4D7D-9DC9-6A5382E09C8D}"/>
              </c:ext>
            </c:extLst>
          </c:dPt>
          <c:dPt>
            <c:idx val="2"/>
            <c:bubble3D val="0"/>
            <c:spPr>
              <a:solidFill>
                <a:srgbClr val="958DF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58-4D7D-9DC9-6A5382E09C8D}"/>
              </c:ext>
            </c:extLst>
          </c:dPt>
          <c:dPt>
            <c:idx val="3"/>
            <c:bubble3D val="0"/>
            <c:spPr>
              <a:solidFill>
                <a:srgbClr val="33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158-4D7D-9DC9-6A5382E09C8D}"/>
              </c:ext>
            </c:extLst>
          </c:dPt>
          <c:dPt>
            <c:idx val="4"/>
            <c:bubble3D val="0"/>
            <c:spPr>
              <a:solidFill>
                <a:srgbClr val="0000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158-4D7D-9DC9-6A5382E09C8D}"/>
              </c:ext>
            </c:extLst>
          </c:dPt>
          <c:cat>
            <c:strRef>
              <c:f>Sheet1!$A$2:$A$6</c:f>
              <c:strCache>
                <c:ptCount val="5"/>
                <c:pt idx="0">
                  <c:v>Loch Lomond 22%</c:v>
                </c:pt>
                <c:pt idx="1">
                  <c:v>Tait Wells 3%</c:v>
                </c:pt>
                <c:pt idx="2">
                  <c:v>North Coast Streams 25%</c:v>
                </c:pt>
                <c:pt idx="3">
                  <c:v>San Lorenzo River 46%</c:v>
                </c:pt>
                <c:pt idx="4">
                  <c:v>Beltz Wells 4%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</c:v>
                </c:pt>
                <c:pt idx="2">
                  <c:v>25</c:v>
                </c:pt>
                <c:pt idx="3">
                  <c:v>46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158-4D7D-9DC9-6A5382E09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893578399926209"/>
          <c:y val="0.9907070434688815"/>
          <c:w val="0.67176259953742345"/>
          <c:h val="9.29295653111854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/>
              <a:t>Water Year Classification System</a:t>
            </a:r>
          </a:p>
        </c:rich>
      </c:tx>
      <c:layout>
        <c:manualLayout>
          <c:xMode val="edge"/>
          <c:yMode val="edge"/>
          <c:x val="0.274606983782965"/>
          <c:y val="1.567678428450929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543840177580466"/>
          <c:y val="0.20717781402936378"/>
          <c:w val="0.8834628190899001"/>
          <c:h val="0.676998368678629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'Revised Year Classification'!$C$5</c:f>
              <c:strCache>
                <c:ptCount val="1"/>
                <c:pt idx="0">
                  <c:v>Wet</c:v>
                </c:pt>
              </c:strCache>
            </c:strRef>
          </c:tx>
          <c:spPr>
            <a:solidFill>
              <a:srgbClr val="0000FF"/>
            </a:solidFill>
            <a:ln w="38100">
              <a:solidFill>
                <a:srgbClr val="0000FF"/>
              </a:solidFill>
              <a:prstDash val="solid"/>
            </a:ln>
          </c:spPr>
          <c:invertIfNegative val="0"/>
          <c:cat>
            <c:numRef>
              <c:f>'Revised Year Classification'!$A$6:$A$106</c:f>
              <c:numCache>
                <c:formatCode>General</c:formatCode>
                <c:ptCount val="101"/>
                <c:pt idx="0">
                  <c:v>1921</c:v>
                </c:pt>
                <c:pt idx="1">
                  <c:v>1922</c:v>
                </c:pt>
                <c:pt idx="2">
                  <c:v>1923</c:v>
                </c:pt>
                <c:pt idx="3">
                  <c:v>1924</c:v>
                </c:pt>
                <c:pt idx="4">
                  <c:v>1925</c:v>
                </c:pt>
                <c:pt idx="5">
                  <c:v>1926</c:v>
                </c:pt>
                <c:pt idx="6">
                  <c:v>1927</c:v>
                </c:pt>
                <c:pt idx="7">
                  <c:v>1928</c:v>
                </c:pt>
                <c:pt idx="8">
                  <c:v>1929</c:v>
                </c:pt>
                <c:pt idx="9">
                  <c:v>1930</c:v>
                </c:pt>
                <c:pt idx="10">
                  <c:v>1931</c:v>
                </c:pt>
                <c:pt idx="11">
                  <c:v>1932</c:v>
                </c:pt>
                <c:pt idx="12">
                  <c:v>1933</c:v>
                </c:pt>
                <c:pt idx="13">
                  <c:v>1934</c:v>
                </c:pt>
                <c:pt idx="14">
                  <c:v>1935</c:v>
                </c:pt>
                <c:pt idx="15">
                  <c:v>1936</c:v>
                </c:pt>
                <c:pt idx="16">
                  <c:v>1937</c:v>
                </c:pt>
                <c:pt idx="17">
                  <c:v>1938</c:v>
                </c:pt>
                <c:pt idx="18">
                  <c:v>1939</c:v>
                </c:pt>
                <c:pt idx="19">
                  <c:v>1940</c:v>
                </c:pt>
                <c:pt idx="20">
                  <c:v>1941</c:v>
                </c:pt>
                <c:pt idx="21">
                  <c:v>1942</c:v>
                </c:pt>
                <c:pt idx="22">
                  <c:v>1943</c:v>
                </c:pt>
                <c:pt idx="23">
                  <c:v>1944</c:v>
                </c:pt>
                <c:pt idx="24">
                  <c:v>1945</c:v>
                </c:pt>
                <c:pt idx="25">
                  <c:v>1946</c:v>
                </c:pt>
                <c:pt idx="26">
                  <c:v>1947</c:v>
                </c:pt>
                <c:pt idx="27">
                  <c:v>1948</c:v>
                </c:pt>
                <c:pt idx="28">
                  <c:v>1949</c:v>
                </c:pt>
                <c:pt idx="29">
                  <c:v>1950</c:v>
                </c:pt>
                <c:pt idx="30">
                  <c:v>1951</c:v>
                </c:pt>
                <c:pt idx="31">
                  <c:v>1952</c:v>
                </c:pt>
                <c:pt idx="32">
                  <c:v>1953</c:v>
                </c:pt>
                <c:pt idx="33">
                  <c:v>1954</c:v>
                </c:pt>
                <c:pt idx="34">
                  <c:v>1955</c:v>
                </c:pt>
                <c:pt idx="35">
                  <c:v>1956</c:v>
                </c:pt>
                <c:pt idx="36">
                  <c:v>1957</c:v>
                </c:pt>
                <c:pt idx="37">
                  <c:v>1958</c:v>
                </c:pt>
                <c:pt idx="38">
                  <c:v>1959</c:v>
                </c:pt>
                <c:pt idx="39">
                  <c:v>1960</c:v>
                </c:pt>
                <c:pt idx="40">
                  <c:v>1961</c:v>
                </c:pt>
                <c:pt idx="41">
                  <c:v>1962</c:v>
                </c:pt>
                <c:pt idx="42">
                  <c:v>1963</c:v>
                </c:pt>
                <c:pt idx="43">
                  <c:v>1964</c:v>
                </c:pt>
                <c:pt idx="44">
                  <c:v>1965</c:v>
                </c:pt>
                <c:pt idx="45">
                  <c:v>1966</c:v>
                </c:pt>
                <c:pt idx="46">
                  <c:v>1967</c:v>
                </c:pt>
                <c:pt idx="47">
                  <c:v>1968</c:v>
                </c:pt>
                <c:pt idx="48">
                  <c:v>1969</c:v>
                </c:pt>
                <c:pt idx="49">
                  <c:v>1970</c:v>
                </c:pt>
                <c:pt idx="50">
                  <c:v>1971</c:v>
                </c:pt>
                <c:pt idx="51">
                  <c:v>1972</c:v>
                </c:pt>
                <c:pt idx="52">
                  <c:v>1973</c:v>
                </c:pt>
                <c:pt idx="53">
                  <c:v>1974</c:v>
                </c:pt>
                <c:pt idx="54">
                  <c:v>1975</c:v>
                </c:pt>
                <c:pt idx="55">
                  <c:v>1976</c:v>
                </c:pt>
                <c:pt idx="56">
                  <c:v>1977</c:v>
                </c:pt>
                <c:pt idx="57">
                  <c:v>1978</c:v>
                </c:pt>
                <c:pt idx="58">
                  <c:v>1979</c:v>
                </c:pt>
                <c:pt idx="59">
                  <c:v>1980</c:v>
                </c:pt>
                <c:pt idx="60">
                  <c:v>1981</c:v>
                </c:pt>
                <c:pt idx="61">
                  <c:v>1982</c:v>
                </c:pt>
                <c:pt idx="62">
                  <c:v>1983</c:v>
                </c:pt>
                <c:pt idx="63">
                  <c:v>1984</c:v>
                </c:pt>
                <c:pt idx="64">
                  <c:v>1985</c:v>
                </c:pt>
                <c:pt idx="65">
                  <c:v>1986</c:v>
                </c:pt>
                <c:pt idx="66">
                  <c:v>1987</c:v>
                </c:pt>
                <c:pt idx="67">
                  <c:v>1988</c:v>
                </c:pt>
                <c:pt idx="68">
                  <c:v>1989</c:v>
                </c:pt>
                <c:pt idx="69">
                  <c:v>1990</c:v>
                </c:pt>
                <c:pt idx="70">
                  <c:v>1991</c:v>
                </c:pt>
                <c:pt idx="71">
                  <c:v>1992</c:v>
                </c:pt>
                <c:pt idx="72">
                  <c:v>1993</c:v>
                </c:pt>
                <c:pt idx="73">
                  <c:v>1994</c:v>
                </c:pt>
                <c:pt idx="74">
                  <c:v>1995</c:v>
                </c:pt>
                <c:pt idx="75">
                  <c:v>1996</c:v>
                </c:pt>
                <c:pt idx="76">
                  <c:v>1997</c:v>
                </c:pt>
                <c:pt idx="77">
                  <c:v>1998</c:v>
                </c:pt>
                <c:pt idx="78">
                  <c:v>1999</c:v>
                </c:pt>
                <c:pt idx="79">
                  <c:v>2000</c:v>
                </c:pt>
                <c:pt idx="80">
                  <c:v>2001</c:v>
                </c:pt>
                <c:pt idx="81">
                  <c:v>2002</c:v>
                </c:pt>
                <c:pt idx="82">
                  <c:v>2003</c:v>
                </c:pt>
                <c:pt idx="83">
                  <c:v>2004</c:v>
                </c:pt>
                <c:pt idx="84">
                  <c:v>2005</c:v>
                </c:pt>
                <c:pt idx="85">
                  <c:v>2006</c:v>
                </c:pt>
                <c:pt idx="86">
                  <c:v>2007</c:v>
                </c:pt>
                <c:pt idx="87">
                  <c:v>2008</c:v>
                </c:pt>
                <c:pt idx="88">
                  <c:v>2009</c:v>
                </c:pt>
                <c:pt idx="89">
                  <c:v>2010</c:v>
                </c:pt>
                <c:pt idx="90">
                  <c:v>2011</c:v>
                </c:pt>
                <c:pt idx="91">
                  <c:v>2012</c:v>
                </c:pt>
                <c:pt idx="92">
                  <c:v>2013</c:v>
                </c:pt>
                <c:pt idx="93">
                  <c:v>2014</c:v>
                </c:pt>
                <c:pt idx="94">
                  <c:v>2015</c:v>
                </c:pt>
                <c:pt idx="95">
                  <c:v>2016</c:v>
                </c:pt>
                <c:pt idx="96">
                  <c:v>2017</c:v>
                </c:pt>
                <c:pt idx="97">
                  <c:v>2018</c:v>
                </c:pt>
                <c:pt idx="98">
                  <c:v>2019</c:v>
                </c:pt>
                <c:pt idx="99">
                  <c:v>2020</c:v>
                </c:pt>
                <c:pt idx="100">
                  <c:v>2021</c:v>
                </c:pt>
              </c:numCache>
            </c:numRef>
          </c:cat>
          <c:val>
            <c:numRef>
              <c:f>'Revised Year Classification'!$C$6:$C$106</c:f>
              <c:numCache>
                <c:formatCode>General</c:formatCode>
                <c:ptCount val="101"/>
                <c:pt idx="0" formatCode="_(* #,##0_);_(* \(#,##0\);_(* &quot;-&quot;??_);_(@_)">
                  <c:v>120088.35830393665</c:v>
                </c:pt>
                <c:pt idx="5" formatCode="_(* #,##0_);_(* \(#,##0\);_(* &quot;-&quot;??_);_(@_)">
                  <c:v>119363.25726401327</c:v>
                </c:pt>
                <c:pt idx="6" formatCode="_(* #,##0_);_(* \(#,##0\);_(* &quot;-&quot;??_);_(@_)">
                  <c:v>128428.55001208502</c:v>
                </c:pt>
                <c:pt idx="11" formatCode="_(* #,##0_);_(* \(#,##0\);_(* &quot;-&quot;??_);_(@_)">
                  <c:v>120654.36544480512</c:v>
                </c:pt>
                <c:pt idx="17" formatCode="#,##0">
                  <c:v>184002.00140000001</c:v>
                </c:pt>
                <c:pt idx="19" formatCode="#,##0">
                  <c:v>173095.28479999999</c:v>
                </c:pt>
                <c:pt idx="20" formatCode="#,##0">
                  <c:v>264879.10320000001</c:v>
                </c:pt>
                <c:pt idx="21" formatCode="#,##0">
                  <c:v>158086.897</c:v>
                </c:pt>
                <c:pt idx="30" formatCode="#,##0">
                  <c:v>131927.83439999999</c:v>
                </c:pt>
                <c:pt idx="31" formatCode="#,##0">
                  <c:v>206592.92740000002</c:v>
                </c:pt>
                <c:pt idx="35" formatCode="#,##0">
                  <c:v>187524.51980000001</c:v>
                </c:pt>
                <c:pt idx="37" formatCode="#,##0">
                  <c:v>205359.25260000001</c:v>
                </c:pt>
                <c:pt idx="42" formatCode="#,##0">
                  <c:v>136144.5428</c:v>
                </c:pt>
                <c:pt idx="46" formatCode="#,##0">
                  <c:v>163876.44159999999</c:v>
                </c:pt>
                <c:pt idx="48" formatCode="#,##0">
                  <c:v>201162.37820000001</c:v>
                </c:pt>
                <c:pt idx="49" formatCode="#,##0">
                  <c:v>119595.05320000001</c:v>
                </c:pt>
                <c:pt idx="52" formatCode="#,##0">
                  <c:v>163630.5</c:v>
                </c:pt>
                <c:pt idx="53" formatCode="#,##0">
                  <c:v>138165.6274</c:v>
                </c:pt>
                <c:pt idx="57" formatCode="#,##0">
                  <c:v>147061.1764</c:v>
                </c:pt>
                <c:pt idx="59" formatCode="#,##0">
                  <c:v>135835.1324</c:v>
                </c:pt>
                <c:pt idx="61" formatCode="#,##0">
                  <c:v>226678.8192</c:v>
                </c:pt>
                <c:pt idx="62" formatCode="#,##0">
                  <c:v>283185.88520000002</c:v>
                </c:pt>
                <c:pt idx="65" formatCode="#,##0">
                  <c:v>169431.94500000001</c:v>
                </c:pt>
                <c:pt idx="74" formatCode="_(* #,##0_);_(* \(#,##0\);_(* &quot;-&quot;??_);_(@_)">
                  <c:v>177824</c:v>
                </c:pt>
                <c:pt idx="75" formatCode="_(* #,##0_);_(* \(#,##0\);_(* &quot;-&quot;??_);_(@_)">
                  <c:v>126000</c:v>
                </c:pt>
                <c:pt idx="76" formatCode="_(* #,##0_);_(* \(#,##0\);_(* &quot;-&quot;??_);_(@_)">
                  <c:v>142712</c:v>
                </c:pt>
                <c:pt idx="77" formatCode="_(* #,##0_);_(* \(#,##0\);_(* &quot;-&quot;??_);_(@_)">
                  <c:v>204290</c:v>
                </c:pt>
                <c:pt idx="84" formatCode="_(* #,##0_);_(* \(#,##0\);_(* &quot;-&quot;??_);_(@_)">
                  <c:v>124912</c:v>
                </c:pt>
                <c:pt idx="85" formatCode="#,##0">
                  <c:v>196750</c:v>
                </c:pt>
                <c:pt idx="90" formatCode="#,##0">
                  <c:v>123813</c:v>
                </c:pt>
                <c:pt idx="96" formatCode="#,##0">
                  <c:v>293221</c:v>
                </c:pt>
                <c:pt idx="98" formatCode="#,##0">
                  <c:v>153071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B-49AB-BC7E-E278D1B4209B}"/>
            </c:ext>
          </c:extLst>
        </c:ser>
        <c:ser>
          <c:idx val="1"/>
          <c:order val="1"/>
          <c:tx>
            <c:strRef>
              <c:f>'Revised Year Classification'!$D$5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rgbClr val="00CCFF"/>
            </a:solidFill>
            <a:ln w="38100">
              <a:solidFill>
                <a:srgbClr val="00CCFF"/>
              </a:solidFill>
              <a:prstDash val="solid"/>
            </a:ln>
          </c:spPr>
          <c:invertIfNegative val="0"/>
          <c:cat>
            <c:numRef>
              <c:f>'Revised Year Classification'!$A$6:$A$106</c:f>
              <c:numCache>
                <c:formatCode>General</c:formatCode>
                <c:ptCount val="101"/>
                <c:pt idx="0">
                  <c:v>1921</c:v>
                </c:pt>
                <c:pt idx="1">
                  <c:v>1922</c:v>
                </c:pt>
                <c:pt idx="2">
                  <c:v>1923</c:v>
                </c:pt>
                <c:pt idx="3">
                  <c:v>1924</c:v>
                </c:pt>
                <c:pt idx="4">
                  <c:v>1925</c:v>
                </c:pt>
                <c:pt idx="5">
                  <c:v>1926</c:v>
                </c:pt>
                <c:pt idx="6">
                  <c:v>1927</c:v>
                </c:pt>
                <c:pt idx="7">
                  <c:v>1928</c:v>
                </c:pt>
                <c:pt idx="8">
                  <c:v>1929</c:v>
                </c:pt>
                <c:pt idx="9">
                  <c:v>1930</c:v>
                </c:pt>
                <c:pt idx="10">
                  <c:v>1931</c:v>
                </c:pt>
                <c:pt idx="11">
                  <c:v>1932</c:v>
                </c:pt>
                <c:pt idx="12">
                  <c:v>1933</c:v>
                </c:pt>
                <c:pt idx="13">
                  <c:v>1934</c:v>
                </c:pt>
                <c:pt idx="14">
                  <c:v>1935</c:v>
                </c:pt>
                <c:pt idx="15">
                  <c:v>1936</c:v>
                </c:pt>
                <c:pt idx="16">
                  <c:v>1937</c:v>
                </c:pt>
                <c:pt idx="17">
                  <c:v>1938</c:v>
                </c:pt>
                <c:pt idx="18">
                  <c:v>1939</c:v>
                </c:pt>
                <c:pt idx="19">
                  <c:v>1940</c:v>
                </c:pt>
                <c:pt idx="20">
                  <c:v>1941</c:v>
                </c:pt>
                <c:pt idx="21">
                  <c:v>1942</c:v>
                </c:pt>
                <c:pt idx="22">
                  <c:v>1943</c:v>
                </c:pt>
                <c:pt idx="23">
                  <c:v>1944</c:v>
                </c:pt>
                <c:pt idx="24">
                  <c:v>1945</c:v>
                </c:pt>
                <c:pt idx="25">
                  <c:v>1946</c:v>
                </c:pt>
                <c:pt idx="26">
                  <c:v>1947</c:v>
                </c:pt>
                <c:pt idx="27">
                  <c:v>1948</c:v>
                </c:pt>
                <c:pt idx="28">
                  <c:v>1949</c:v>
                </c:pt>
                <c:pt idx="29">
                  <c:v>1950</c:v>
                </c:pt>
                <c:pt idx="30">
                  <c:v>1951</c:v>
                </c:pt>
                <c:pt idx="31">
                  <c:v>1952</c:v>
                </c:pt>
                <c:pt idx="32">
                  <c:v>1953</c:v>
                </c:pt>
                <c:pt idx="33">
                  <c:v>1954</c:v>
                </c:pt>
                <c:pt idx="34">
                  <c:v>1955</c:v>
                </c:pt>
                <c:pt idx="35">
                  <c:v>1956</c:v>
                </c:pt>
                <c:pt idx="36">
                  <c:v>1957</c:v>
                </c:pt>
                <c:pt idx="37">
                  <c:v>1958</c:v>
                </c:pt>
                <c:pt idx="38">
                  <c:v>1959</c:v>
                </c:pt>
                <c:pt idx="39">
                  <c:v>1960</c:v>
                </c:pt>
                <c:pt idx="40">
                  <c:v>1961</c:v>
                </c:pt>
                <c:pt idx="41">
                  <c:v>1962</c:v>
                </c:pt>
                <c:pt idx="42">
                  <c:v>1963</c:v>
                </c:pt>
                <c:pt idx="43">
                  <c:v>1964</c:v>
                </c:pt>
                <c:pt idx="44">
                  <c:v>1965</c:v>
                </c:pt>
                <c:pt idx="45">
                  <c:v>1966</c:v>
                </c:pt>
                <c:pt idx="46">
                  <c:v>1967</c:v>
                </c:pt>
                <c:pt idx="47">
                  <c:v>1968</c:v>
                </c:pt>
                <c:pt idx="48">
                  <c:v>1969</c:v>
                </c:pt>
                <c:pt idx="49">
                  <c:v>1970</c:v>
                </c:pt>
                <c:pt idx="50">
                  <c:v>1971</c:v>
                </c:pt>
                <c:pt idx="51">
                  <c:v>1972</c:v>
                </c:pt>
                <c:pt idx="52">
                  <c:v>1973</c:v>
                </c:pt>
                <c:pt idx="53">
                  <c:v>1974</c:v>
                </c:pt>
                <c:pt idx="54">
                  <c:v>1975</c:v>
                </c:pt>
                <c:pt idx="55">
                  <c:v>1976</c:v>
                </c:pt>
                <c:pt idx="56">
                  <c:v>1977</c:v>
                </c:pt>
                <c:pt idx="57">
                  <c:v>1978</c:v>
                </c:pt>
                <c:pt idx="58">
                  <c:v>1979</c:v>
                </c:pt>
                <c:pt idx="59">
                  <c:v>1980</c:v>
                </c:pt>
                <c:pt idx="60">
                  <c:v>1981</c:v>
                </c:pt>
                <c:pt idx="61">
                  <c:v>1982</c:v>
                </c:pt>
                <c:pt idx="62">
                  <c:v>1983</c:v>
                </c:pt>
                <c:pt idx="63">
                  <c:v>1984</c:v>
                </c:pt>
                <c:pt idx="64">
                  <c:v>1985</c:v>
                </c:pt>
                <c:pt idx="65">
                  <c:v>1986</c:v>
                </c:pt>
                <c:pt idx="66">
                  <c:v>1987</c:v>
                </c:pt>
                <c:pt idx="67">
                  <c:v>1988</c:v>
                </c:pt>
                <c:pt idx="68">
                  <c:v>1989</c:v>
                </c:pt>
                <c:pt idx="69">
                  <c:v>1990</c:v>
                </c:pt>
                <c:pt idx="70">
                  <c:v>1991</c:v>
                </c:pt>
                <c:pt idx="71">
                  <c:v>1992</c:v>
                </c:pt>
                <c:pt idx="72">
                  <c:v>1993</c:v>
                </c:pt>
                <c:pt idx="73">
                  <c:v>1994</c:v>
                </c:pt>
                <c:pt idx="74">
                  <c:v>1995</c:v>
                </c:pt>
                <c:pt idx="75">
                  <c:v>1996</c:v>
                </c:pt>
                <c:pt idx="76">
                  <c:v>1997</c:v>
                </c:pt>
                <c:pt idx="77">
                  <c:v>1998</c:v>
                </c:pt>
                <c:pt idx="78">
                  <c:v>1999</c:v>
                </c:pt>
                <c:pt idx="79">
                  <c:v>2000</c:v>
                </c:pt>
                <c:pt idx="80">
                  <c:v>2001</c:v>
                </c:pt>
                <c:pt idx="81">
                  <c:v>2002</c:v>
                </c:pt>
                <c:pt idx="82">
                  <c:v>2003</c:v>
                </c:pt>
                <c:pt idx="83">
                  <c:v>2004</c:v>
                </c:pt>
                <c:pt idx="84">
                  <c:v>2005</c:v>
                </c:pt>
                <c:pt idx="85">
                  <c:v>2006</c:v>
                </c:pt>
                <c:pt idx="86">
                  <c:v>2007</c:v>
                </c:pt>
                <c:pt idx="87">
                  <c:v>2008</c:v>
                </c:pt>
                <c:pt idx="88">
                  <c:v>2009</c:v>
                </c:pt>
                <c:pt idx="89">
                  <c:v>2010</c:v>
                </c:pt>
                <c:pt idx="90">
                  <c:v>2011</c:v>
                </c:pt>
                <c:pt idx="91">
                  <c:v>2012</c:v>
                </c:pt>
                <c:pt idx="92">
                  <c:v>2013</c:v>
                </c:pt>
                <c:pt idx="93">
                  <c:v>2014</c:v>
                </c:pt>
                <c:pt idx="94">
                  <c:v>2015</c:v>
                </c:pt>
                <c:pt idx="95">
                  <c:v>2016</c:v>
                </c:pt>
                <c:pt idx="96">
                  <c:v>2017</c:v>
                </c:pt>
                <c:pt idx="97">
                  <c:v>2018</c:v>
                </c:pt>
                <c:pt idx="98">
                  <c:v>2019</c:v>
                </c:pt>
                <c:pt idx="99">
                  <c:v>2020</c:v>
                </c:pt>
                <c:pt idx="100">
                  <c:v>2021</c:v>
                </c:pt>
              </c:numCache>
            </c:numRef>
          </c:cat>
          <c:val>
            <c:numRef>
              <c:f>'Revised Year Classification'!$D$6:$D$106</c:f>
              <c:numCache>
                <c:formatCode>_(* #,##0_);_(* \(#,##0\);_(* "-"??_);_(@_)</c:formatCode>
                <c:ptCount val="101"/>
                <c:pt idx="1">
                  <c:v>113669.53137668234</c:v>
                </c:pt>
                <c:pt idx="2">
                  <c:v>97781.557957601472</c:v>
                </c:pt>
                <c:pt idx="4">
                  <c:v>54094.985176731905</c:v>
                </c:pt>
                <c:pt idx="7">
                  <c:v>85497.673251726315</c:v>
                </c:pt>
                <c:pt idx="13">
                  <c:v>49462.905115786707</c:v>
                </c:pt>
                <c:pt idx="14">
                  <c:v>71351</c:v>
                </c:pt>
                <c:pt idx="15">
                  <c:v>79926</c:v>
                </c:pt>
                <c:pt idx="16">
                  <c:v>88458</c:v>
                </c:pt>
                <c:pt idx="22">
                  <c:v>118766</c:v>
                </c:pt>
                <c:pt idx="24">
                  <c:v>87242</c:v>
                </c:pt>
                <c:pt idx="25">
                  <c:v>63524</c:v>
                </c:pt>
                <c:pt idx="28" formatCode="#,##0">
                  <c:v>61138.305</c:v>
                </c:pt>
                <c:pt idx="29" formatCode="#,##0">
                  <c:v>55906.095800000003</c:v>
                </c:pt>
                <c:pt idx="32">
                  <c:v>90441</c:v>
                </c:pt>
                <c:pt idx="33">
                  <c:v>55061</c:v>
                </c:pt>
                <c:pt idx="34">
                  <c:v>51947</c:v>
                </c:pt>
                <c:pt idx="38">
                  <c:v>61600</c:v>
                </c:pt>
                <c:pt idx="41">
                  <c:v>64865</c:v>
                </c:pt>
                <c:pt idx="44" formatCode="#,##0">
                  <c:v>114852.7438</c:v>
                </c:pt>
                <c:pt idx="47">
                  <c:v>52364</c:v>
                </c:pt>
                <c:pt idx="50">
                  <c:v>63941</c:v>
                </c:pt>
                <c:pt idx="54">
                  <c:v>77696</c:v>
                </c:pt>
                <c:pt idx="58">
                  <c:v>61111</c:v>
                </c:pt>
                <c:pt idx="63" formatCode="#,##0">
                  <c:v>80373.318200000009</c:v>
                </c:pt>
                <c:pt idx="72">
                  <c:v>111055</c:v>
                </c:pt>
                <c:pt idx="78" formatCode="#,##0">
                  <c:v>86910</c:v>
                </c:pt>
                <c:pt idx="79" formatCode="#,##0">
                  <c:v>112300</c:v>
                </c:pt>
                <c:pt idx="81">
                  <c:v>67748</c:v>
                </c:pt>
                <c:pt idx="82">
                  <c:v>77814</c:v>
                </c:pt>
                <c:pt idx="83">
                  <c:v>82956</c:v>
                </c:pt>
                <c:pt idx="87" formatCode="#,##0">
                  <c:v>53115</c:v>
                </c:pt>
                <c:pt idx="89" formatCode="#,##0">
                  <c:v>94882</c:v>
                </c:pt>
                <c:pt idx="92" formatCode="#,##0">
                  <c:v>53184</c:v>
                </c:pt>
                <c:pt idx="95" formatCode="#,##0">
                  <c:v>76296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B-49AB-BC7E-E278D1B4209B}"/>
            </c:ext>
          </c:extLst>
        </c:ser>
        <c:ser>
          <c:idx val="2"/>
          <c:order val="2"/>
          <c:tx>
            <c:strRef>
              <c:f>'Revised Year Classification'!$E$5</c:f>
              <c:strCache>
                <c:ptCount val="1"/>
                <c:pt idx="0">
                  <c:v>Dry </c:v>
                </c:pt>
              </c:strCache>
            </c:strRef>
          </c:tx>
          <c:spPr>
            <a:solidFill>
              <a:srgbClr val="FFCC00"/>
            </a:solidFill>
            <a:ln w="38100">
              <a:solidFill>
                <a:srgbClr val="FFCC00"/>
              </a:solidFill>
              <a:prstDash val="solid"/>
            </a:ln>
          </c:spPr>
          <c:invertIfNegative val="0"/>
          <c:cat>
            <c:numRef>
              <c:f>'Revised Year Classification'!$A$6:$A$106</c:f>
              <c:numCache>
                <c:formatCode>General</c:formatCode>
                <c:ptCount val="101"/>
                <c:pt idx="0">
                  <c:v>1921</c:v>
                </c:pt>
                <c:pt idx="1">
                  <c:v>1922</c:v>
                </c:pt>
                <c:pt idx="2">
                  <c:v>1923</c:v>
                </c:pt>
                <c:pt idx="3">
                  <c:v>1924</c:v>
                </c:pt>
                <c:pt idx="4">
                  <c:v>1925</c:v>
                </c:pt>
                <c:pt idx="5">
                  <c:v>1926</c:v>
                </c:pt>
                <c:pt idx="6">
                  <c:v>1927</c:v>
                </c:pt>
                <c:pt idx="7">
                  <c:v>1928</c:v>
                </c:pt>
                <c:pt idx="8">
                  <c:v>1929</c:v>
                </c:pt>
                <c:pt idx="9">
                  <c:v>1930</c:v>
                </c:pt>
                <c:pt idx="10">
                  <c:v>1931</c:v>
                </c:pt>
                <c:pt idx="11">
                  <c:v>1932</c:v>
                </c:pt>
                <c:pt idx="12">
                  <c:v>1933</c:v>
                </c:pt>
                <c:pt idx="13">
                  <c:v>1934</c:v>
                </c:pt>
                <c:pt idx="14">
                  <c:v>1935</c:v>
                </c:pt>
                <c:pt idx="15">
                  <c:v>1936</c:v>
                </c:pt>
                <c:pt idx="16">
                  <c:v>1937</c:v>
                </c:pt>
                <c:pt idx="17">
                  <c:v>1938</c:v>
                </c:pt>
                <c:pt idx="18">
                  <c:v>1939</c:v>
                </c:pt>
                <c:pt idx="19">
                  <c:v>1940</c:v>
                </c:pt>
                <c:pt idx="20">
                  <c:v>1941</c:v>
                </c:pt>
                <c:pt idx="21">
                  <c:v>1942</c:v>
                </c:pt>
                <c:pt idx="22">
                  <c:v>1943</c:v>
                </c:pt>
                <c:pt idx="23">
                  <c:v>1944</c:v>
                </c:pt>
                <c:pt idx="24">
                  <c:v>1945</c:v>
                </c:pt>
                <c:pt idx="25">
                  <c:v>1946</c:v>
                </c:pt>
                <c:pt idx="26">
                  <c:v>1947</c:v>
                </c:pt>
                <c:pt idx="27">
                  <c:v>1948</c:v>
                </c:pt>
                <c:pt idx="28">
                  <c:v>1949</c:v>
                </c:pt>
                <c:pt idx="29">
                  <c:v>1950</c:v>
                </c:pt>
                <c:pt idx="30">
                  <c:v>1951</c:v>
                </c:pt>
                <c:pt idx="31">
                  <c:v>1952</c:v>
                </c:pt>
                <c:pt idx="32">
                  <c:v>1953</c:v>
                </c:pt>
                <c:pt idx="33">
                  <c:v>1954</c:v>
                </c:pt>
                <c:pt idx="34">
                  <c:v>1955</c:v>
                </c:pt>
                <c:pt idx="35">
                  <c:v>1956</c:v>
                </c:pt>
                <c:pt idx="36">
                  <c:v>1957</c:v>
                </c:pt>
                <c:pt idx="37">
                  <c:v>1958</c:v>
                </c:pt>
                <c:pt idx="38">
                  <c:v>1959</c:v>
                </c:pt>
                <c:pt idx="39">
                  <c:v>1960</c:v>
                </c:pt>
                <c:pt idx="40">
                  <c:v>1961</c:v>
                </c:pt>
                <c:pt idx="41">
                  <c:v>1962</c:v>
                </c:pt>
                <c:pt idx="42">
                  <c:v>1963</c:v>
                </c:pt>
                <c:pt idx="43">
                  <c:v>1964</c:v>
                </c:pt>
                <c:pt idx="44">
                  <c:v>1965</c:v>
                </c:pt>
                <c:pt idx="45">
                  <c:v>1966</c:v>
                </c:pt>
                <c:pt idx="46">
                  <c:v>1967</c:v>
                </c:pt>
                <c:pt idx="47">
                  <c:v>1968</c:v>
                </c:pt>
                <c:pt idx="48">
                  <c:v>1969</c:v>
                </c:pt>
                <c:pt idx="49">
                  <c:v>1970</c:v>
                </c:pt>
                <c:pt idx="50">
                  <c:v>1971</c:v>
                </c:pt>
                <c:pt idx="51">
                  <c:v>1972</c:v>
                </c:pt>
                <c:pt idx="52">
                  <c:v>1973</c:v>
                </c:pt>
                <c:pt idx="53">
                  <c:v>1974</c:v>
                </c:pt>
                <c:pt idx="54">
                  <c:v>1975</c:v>
                </c:pt>
                <c:pt idx="55">
                  <c:v>1976</c:v>
                </c:pt>
                <c:pt idx="56">
                  <c:v>1977</c:v>
                </c:pt>
                <c:pt idx="57">
                  <c:v>1978</c:v>
                </c:pt>
                <c:pt idx="58">
                  <c:v>1979</c:v>
                </c:pt>
                <c:pt idx="59">
                  <c:v>1980</c:v>
                </c:pt>
                <c:pt idx="60">
                  <c:v>1981</c:v>
                </c:pt>
                <c:pt idx="61">
                  <c:v>1982</c:v>
                </c:pt>
                <c:pt idx="62">
                  <c:v>1983</c:v>
                </c:pt>
                <c:pt idx="63">
                  <c:v>1984</c:v>
                </c:pt>
                <c:pt idx="64">
                  <c:v>1985</c:v>
                </c:pt>
                <c:pt idx="65">
                  <c:v>1986</c:v>
                </c:pt>
                <c:pt idx="66">
                  <c:v>1987</c:v>
                </c:pt>
                <c:pt idx="67">
                  <c:v>1988</c:v>
                </c:pt>
                <c:pt idx="68">
                  <c:v>1989</c:v>
                </c:pt>
                <c:pt idx="69">
                  <c:v>1990</c:v>
                </c:pt>
                <c:pt idx="70">
                  <c:v>1991</c:v>
                </c:pt>
                <c:pt idx="71">
                  <c:v>1992</c:v>
                </c:pt>
                <c:pt idx="72">
                  <c:v>1993</c:v>
                </c:pt>
                <c:pt idx="73">
                  <c:v>1994</c:v>
                </c:pt>
                <c:pt idx="74">
                  <c:v>1995</c:v>
                </c:pt>
                <c:pt idx="75">
                  <c:v>1996</c:v>
                </c:pt>
                <c:pt idx="76">
                  <c:v>1997</c:v>
                </c:pt>
                <c:pt idx="77">
                  <c:v>1998</c:v>
                </c:pt>
                <c:pt idx="78">
                  <c:v>1999</c:v>
                </c:pt>
                <c:pt idx="79">
                  <c:v>2000</c:v>
                </c:pt>
                <c:pt idx="80">
                  <c:v>2001</c:v>
                </c:pt>
                <c:pt idx="81">
                  <c:v>2002</c:v>
                </c:pt>
                <c:pt idx="82">
                  <c:v>2003</c:v>
                </c:pt>
                <c:pt idx="83">
                  <c:v>2004</c:v>
                </c:pt>
                <c:pt idx="84">
                  <c:v>2005</c:v>
                </c:pt>
                <c:pt idx="85">
                  <c:v>2006</c:v>
                </c:pt>
                <c:pt idx="86">
                  <c:v>2007</c:v>
                </c:pt>
                <c:pt idx="87">
                  <c:v>2008</c:v>
                </c:pt>
                <c:pt idx="88">
                  <c:v>2009</c:v>
                </c:pt>
                <c:pt idx="89">
                  <c:v>2010</c:v>
                </c:pt>
                <c:pt idx="90">
                  <c:v>2011</c:v>
                </c:pt>
                <c:pt idx="91">
                  <c:v>2012</c:v>
                </c:pt>
                <c:pt idx="92">
                  <c:v>2013</c:v>
                </c:pt>
                <c:pt idx="93">
                  <c:v>2014</c:v>
                </c:pt>
                <c:pt idx="94">
                  <c:v>2015</c:v>
                </c:pt>
                <c:pt idx="95">
                  <c:v>2016</c:v>
                </c:pt>
                <c:pt idx="96">
                  <c:v>2017</c:v>
                </c:pt>
                <c:pt idx="97">
                  <c:v>2018</c:v>
                </c:pt>
                <c:pt idx="98">
                  <c:v>2019</c:v>
                </c:pt>
                <c:pt idx="99">
                  <c:v>2020</c:v>
                </c:pt>
                <c:pt idx="100">
                  <c:v>2021</c:v>
                </c:pt>
              </c:numCache>
            </c:numRef>
          </c:cat>
          <c:val>
            <c:numRef>
              <c:f>'Revised Year Classification'!$E$6:$E$106</c:f>
              <c:numCache>
                <c:formatCode>General</c:formatCode>
                <c:ptCount val="101"/>
                <c:pt idx="8" formatCode="_(* #,##0_);_(* \(#,##0\);_(* &quot;-&quot;??_);_(@_)">
                  <c:v>41330.759275633238</c:v>
                </c:pt>
                <c:pt idx="9" formatCode="_(* #,##0_);_(* \(#,##0\);_(* &quot;-&quot;??_);_(@_)">
                  <c:v>39265.598085978017</c:v>
                </c:pt>
                <c:pt idx="23" formatCode="_(* #,##0_);_(* \(#,##0\);_(* &quot;-&quot;??_);_(@_)">
                  <c:v>48625</c:v>
                </c:pt>
                <c:pt idx="26" formatCode="_(* #,##0_);_(* \(#,##0\);_(* &quot;-&quot;??_);_(@_)">
                  <c:v>29180</c:v>
                </c:pt>
                <c:pt idx="27" formatCode="_(* #,##0_);_(* \(#,##0\);_(* &quot;-&quot;??_);_(@_)">
                  <c:v>31842</c:v>
                </c:pt>
                <c:pt idx="36" formatCode="_(* #,##0_);_(* \(#,##0\);_(* &quot;-&quot;??_);_(@_)">
                  <c:v>42514</c:v>
                </c:pt>
                <c:pt idx="39" formatCode="_(* #,##0_);_(* \(#,##0\);_(* &quot;-&quot;??_);_(@_)">
                  <c:v>34884</c:v>
                </c:pt>
                <c:pt idx="43" formatCode="_(* #,##0_);_(* \(#,##0\);_(* &quot;-&quot;??_);_(@_)">
                  <c:v>35152</c:v>
                </c:pt>
                <c:pt idx="45" formatCode="_(* #,##0_);_(* \(#,##0\);_(* &quot;-&quot;??_);_(@_)">
                  <c:v>43952</c:v>
                </c:pt>
                <c:pt idx="60" formatCode="_(* #,##0_);_(* \(#,##0\);_(* &quot;-&quot;??_);_(@_)">
                  <c:v>37139</c:v>
                </c:pt>
                <c:pt idx="64" formatCode="_(* #,##0_);_(* \(#,##0\);_(* &quot;-&quot;??_);_(@_)">
                  <c:v>43790</c:v>
                </c:pt>
                <c:pt idx="70" formatCode="_(* #,##0_);_(* \(#,##0\);_(* &quot;-&quot;??_);_(@_)">
                  <c:v>30285</c:v>
                </c:pt>
                <c:pt idx="71" formatCode="_(* #,##0_);_(* \(#,##0\);_(* &quot;-&quot;??_);_(@_)">
                  <c:v>48387</c:v>
                </c:pt>
                <c:pt idx="80" formatCode="#,##0">
                  <c:v>48942</c:v>
                </c:pt>
                <c:pt idx="88" formatCode="#,##0">
                  <c:v>45501</c:v>
                </c:pt>
                <c:pt idx="91" formatCode="#,##0">
                  <c:v>46633</c:v>
                </c:pt>
                <c:pt idx="94" formatCode="#,##0">
                  <c:v>31559</c:v>
                </c:pt>
                <c:pt idx="97" formatCode="#,##0">
                  <c:v>33891</c:v>
                </c:pt>
                <c:pt idx="99" formatCode="#,##0">
                  <c:v>33122.628000000004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CB-49AB-BC7E-E278D1B4209B}"/>
            </c:ext>
          </c:extLst>
        </c:ser>
        <c:ser>
          <c:idx val="3"/>
          <c:order val="3"/>
          <c:tx>
            <c:strRef>
              <c:f>'Revised Year Classification'!$F$5</c:f>
              <c:strCache>
                <c:ptCount val="1"/>
                <c:pt idx="0">
                  <c:v>Critically Dry</c:v>
                </c:pt>
              </c:strCache>
            </c:strRef>
          </c:tx>
          <c:spPr>
            <a:solidFill>
              <a:srgbClr val="FF0000"/>
            </a:solidFill>
            <a:ln w="38100">
              <a:solidFill>
                <a:srgbClr val="FF0000"/>
              </a:solidFill>
              <a:prstDash val="solid"/>
            </a:ln>
          </c:spPr>
          <c:invertIfNegative val="0"/>
          <c:cat>
            <c:numRef>
              <c:f>'Revised Year Classification'!$A$6:$A$106</c:f>
              <c:numCache>
                <c:formatCode>General</c:formatCode>
                <c:ptCount val="101"/>
                <c:pt idx="0">
                  <c:v>1921</c:v>
                </c:pt>
                <c:pt idx="1">
                  <c:v>1922</c:v>
                </c:pt>
                <c:pt idx="2">
                  <c:v>1923</c:v>
                </c:pt>
                <c:pt idx="3">
                  <c:v>1924</c:v>
                </c:pt>
                <c:pt idx="4">
                  <c:v>1925</c:v>
                </c:pt>
                <c:pt idx="5">
                  <c:v>1926</c:v>
                </c:pt>
                <c:pt idx="6">
                  <c:v>1927</c:v>
                </c:pt>
                <c:pt idx="7">
                  <c:v>1928</c:v>
                </c:pt>
                <c:pt idx="8">
                  <c:v>1929</c:v>
                </c:pt>
                <c:pt idx="9">
                  <c:v>1930</c:v>
                </c:pt>
                <c:pt idx="10">
                  <c:v>1931</c:v>
                </c:pt>
                <c:pt idx="11">
                  <c:v>1932</c:v>
                </c:pt>
                <c:pt idx="12">
                  <c:v>1933</c:v>
                </c:pt>
                <c:pt idx="13">
                  <c:v>1934</c:v>
                </c:pt>
                <c:pt idx="14">
                  <c:v>1935</c:v>
                </c:pt>
                <c:pt idx="15">
                  <c:v>1936</c:v>
                </c:pt>
                <c:pt idx="16">
                  <c:v>1937</c:v>
                </c:pt>
                <c:pt idx="17">
                  <c:v>1938</c:v>
                </c:pt>
                <c:pt idx="18">
                  <c:v>1939</c:v>
                </c:pt>
                <c:pt idx="19">
                  <c:v>1940</c:v>
                </c:pt>
                <c:pt idx="20">
                  <c:v>1941</c:v>
                </c:pt>
                <c:pt idx="21">
                  <c:v>1942</c:v>
                </c:pt>
                <c:pt idx="22">
                  <c:v>1943</c:v>
                </c:pt>
                <c:pt idx="23">
                  <c:v>1944</c:v>
                </c:pt>
                <c:pt idx="24">
                  <c:v>1945</c:v>
                </c:pt>
                <c:pt idx="25">
                  <c:v>1946</c:v>
                </c:pt>
                <c:pt idx="26">
                  <c:v>1947</c:v>
                </c:pt>
                <c:pt idx="27">
                  <c:v>1948</c:v>
                </c:pt>
                <c:pt idx="28">
                  <c:v>1949</c:v>
                </c:pt>
                <c:pt idx="29">
                  <c:v>1950</c:v>
                </c:pt>
                <c:pt idx="30">
                  <c:v>1951</c:v>
                </c:pt>
                <c:pt idx="31">
                  <c:v>1952</c:v>
                </c:pt>
                <c:pt idx="32">
                  <c:v>1953</c:v>
                </c:pt>
                <c:pt idx="33">
                  <c:v>1954</c:v>
                </c:pt>
                <c:pt idx="34">
                  <c:v>1955</c:v>
                </c:pt>
                <c:pt idx="35">
                  <c:v>1956</c:v>
                </c:pt>
                <c:pt idx="36">
                  <c:v>1957</c:v>
                </c:pt>
                <c:pt idx="37">
                  <c:v>1958</c:v>
                </c:pt>
                <c:pt idx="38">
                  <c:v>1959</c:v>
                </c:pt>
                <c:pt idx="39">
                  <c:v>1960</c:v>
                </c:pt>
                <c:pt idx="40">
                  <c:v>1961</c:v>
                </c:pt>
                <c:pt idx="41">
                  <c:v>1962</c:v>
                </c:pt>
                <c:pt idx="42">
                  <c:v>1963</c:v>
                </c:pt>
                <c:pt idx="43">
                  <c:v>1964</c:v>
                </c:pt>
                <c:pt idx="44">
                  <c:v>1965</c:v>
                </c:pt>
                <c:pt idx="45">
                  <c:v>1966</c:v>
                </c:pt>
                <c:pt idx="46">
                  <c:v>1967</c:v>
                </c:pt>
                <c:pt idx="47">
                  <c:v>1968</c:v>
                </c:pt>
                <c:pt idx="48">
                  <c:v>1969</c:v>
                </c:pt>
                <c:pt idx="49">
                  <c:v>1970</c:v>
                </c:pt>
                <c:pt idx="50">
                  <c:v>1971</c:v>
                </c:pt>
                <c:pt idx="51">
                  <c:v>1972</c:v>
                </c:pt>
                <c:pt idx="52">
                  <c:v>1973</c:v>
                </c:pt>
                <c:pt idx="53">
                  <c:v>1974</c:v>
                </c:pt>
                <c:pt idx="54">
                  <c:v>1975</c:v>
                </c:pt>
                <c:pt idx="55">
                  <c:v>1976</c:v>
                </c:pt>
                <c:pt idx="56">
                  <c:v>1977</c:v>
                </c:pt>
                <c:pt idx="57">
                  <c:v>1978</c:v>
                </c:pt>
                <c:pt idx="58">
                  <c:v>1979</c:v>
                </c:pt>
                <c:pt idx="59">
                  <c:v>1980</c:v>
                </c:pt>
                <c:pt idx="60">
                  <c:v>1981</c:v>
                </c:pt>
                <c:pt idx="61">
                  <c:v>1982</c:v>
                </c:pt>
                <c:pt idx="62">
                  <c:v>1983</c:v>
                </c:pt>
                <c:pt idx="63">
                  <c:v>1984</c:v>
                </c:pt>
                <c:pt idx="64">
                  <c:v>1985</c:v>
                </c:pt>
                <c:pt idx="65">
                  <c:v>1986</c:v>
                </c:pt>
                <c:pt idx="66">
                  <c:v>1987</c:v>
                </c:pt>
                <c:pt idx="67">
                  <c:v>1988</c:v>
                </c:pt>
                <c:pt idx="68">
                  <c:v>1989</c:v>
                </c:pt>
                <c:pt idx="69">
                  <c:v>1990</c:v>
                </c:pt>
                <c:pt idx="70">
                  <c:v>1991</c:v>
                </c:pt>
                <c:pt idx="71">
                  <c:v>1992</c:v>
                </c:pt>
                <c:pt idx="72">
                  <c:v>1993</c:v>
                </c:pt>
                <c:pt idx="73">
                  <c:v>1994</c:v>
                </c:pt>
                <c:pt idx="74">
                  <c:v>1995</c:v>
                </c:pt>
                <c:pt idx="75">
                  <c:v>1996</c:v>
                </c:pt>
                <c:pt idx="76">
                  <c:v>1997</c:v>
                </c:pt>
                <c:pt idx="77">
                  <c:v>1998</c:v>
                </c:pt>
                <c:pt idx="78">
                  <c:v>1999</c:v>
                </c:pt>
                <c:pt idx="79">
                  <c:v>2000</c:v>
                </c:pt>
                <c:pt idx="80">
                  <c:v>2001</c:v>
                </c:pt>
                <c:pt idx="81">
                  <c:v>2002</c:v>
                </c:pt>
                <c:pt idx="82">
                  <c:v>2003</c:v>
                </c:pt>
                <c:pt idx="83">
                  <c:v>2004</c:v>
                </c:pt>
                <c:pt idx="84">
                  <c:v>2005</c:v>
                </c:pt>
                <c:pt idx="85">
                  <c:v>2006</c:v>
                </c:pt>
                <c:pt idx="86">
                  <c:v>2007</c:v>
                </c:pt>
                <c:pt idx="87">
                  <c:v>2008</c:v>
                </c:pt>
                <c:pt idx="88">
                  <c:v>2009</c:v>
                </c:pt>
                <c:pt idx="89">
                  <c:v>2010</c:v>
                </c:pt>
                <c:pt idx="90">
                  <c:v>2011</c:v>
                </c:pt>
                <c:pt idx="91">
                  <c:v>2012</c:v>
                </c:pt>
                <c:pt idx="92">
                  <c:v>2013</c:v>
                </c:pt>
                <c:pt idx="93">
                  <c:v>2014</c:v>
                </c:pt>
                <c:pt idx="94">
                  <c:v>2015</c:v>
                </c:pt>
                <c:pt idx="95">
                  <c:v>2016</c:v>
                </c:pt>
                <c:pt idx="96">
                  <c:v>2017</c:v>
                </c:pt>
                <c:pt idx="97">
                  <c:v>2018</c:v>
                </c:pt>
                <c:pt idx="98">
                  <c:v>2019</c:v>
                </c:pt>
                <c:pt idx="99">
                  <c:v>2020</c:v>
                </c:pt>
                <c:pt idx="100">
                  <c:v>2021</c:v>
                </c:pt>
              </c:numCache>
            </c:numRef>
          </c:cat>
          <c:val>
            <c:numRef>
              <c:f>'Revised Year Classification'!$F$6:$F$106</c:f>
              <c:numCache>
                <c:formatCode>General</c:formatCode>
                <c:ptCount val="101"/>
                <c:pt idx="3" formatCode="_(* #,##0_);_(* \(#,##0\);_(* &quot;-&quot;??_);_(@_)">
                  <c:v>24677.911341865252</c:v>
                </c:pt>
                <c:pt idx="10" formatCode="_(* #,##0_);_(* \(#,##0\);_(* &quot;-&quot;??_);_(@_)">
                  <c:v>20712.80185772722</c:v>
                </c:pt>
                <c:pt idx="12" formatCode="_(* #,##0_);_(* \(#,##0\);_(* &quot;-&quot;??_);_(@_)">
                  <c:v>22566.857681328802</c:v>
                </c:pt>
                <c:pt idx="18" formatCode="_(* #,##0_);_(* \(#,##0\);_(* &quot;-&quot;??_);_(@_)">
                  <c:v>22994</c:v>
                </c:pt>
                <c:pt idx="40" formatCode="_(* #,##0_);_(* \(#,##0\);_(* &quot;-&quot;??_);_(@_)">
                  <c:v>18664</c:v>
                </c:pt>
                <c:pt idx="51" formatCode="_(* #,##0_);_(* \(#,##0\);_(* &quot;-&quot;??_);_(@_)">
                  <c:v>23967</c:v>
                </c:pt>
                <c:pt idx="55" formatCode="_(* #,##0_);_(* \(#,##0\);_(* &quot;-&quot;??_);_(@_)">
                  <c:v>14007</c:v>
                </c:pt>
                <c:pt idx="56" formatCode="_(* #,##0_);_(* \(#,##0\);_(* &quot;-&quot;??_);_(@_)">
                  <c:v>9566</c:v>
                </c:pt>
                <c:pt idx="66" formatCode="_(* #,##0_);_(* \(#,##0\);_(* &quot;-&quot;??_);_(@_)">
                  <c:v>23928</c:v>
                </c:pt>
                <c:pt idx="67" formatCode="_(* #,##0_);_(* \(#,##0\);_(* &quot;-&quot;??_);_(@_)">
                  <c:v>20227</c:v>
                </c:pt>
                <c:pt idx="68" formatCode="_(* #,##0_);_(* \(#,##0\);_(* &quot;-&quot;??_);_(@_)">
                  <c:v>24416</c:v>
                </c:pt>
                <c:pt idx="69" formatCode="_(* #,##0_);_(* \(#,##0\);_(* &quot;-&quot;??_);_(@_)">
                  <c:v>19388</c:v>
                </c:pt>
                <c:pt idx="73" formatCode="_(* #,##0_);_(* \(#,##0\);_(* &quot;-&quot;??_);_(@_)">
                  <c:v>28456</c:v>
                </c:pt>
                <c:pt idx="86" formatCode="#,##0">
                  <c:v>28375</c:v>
                </c:pt>
                <c:pt idx="93" formatCode="#,##0">
                  <c:v>13901</c:v>
                </c:pt>
                <c:pt idx="100" formatCode="#,##0">
                  <c:v>16460.729999999996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CB-49AB-BC7E-E278D1B42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5716080"/>
        <c:axId val="200021008"/>
      </c:barChart>
      <c:catAx>
        <c:axId val="315716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defRPr>
                </a:pPr>
                <a:r>
                  <a:rPr 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Water Year</a:t>
                </a:r>
              </a:p>
            </c:rich>
          </c:tx>
          <c:layout>
            <c:manualLayout>
              <c:xMode val="edge"/>
              <c:yMode val="edge"/>
              <c:x val="0.51165383461362557"/>
              <c:y val="0.9516412976926008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defRPr>
            </a:pPr>
            <a:endParaRPr lang="en-US"/>
          </a:p>
        </c:txPr>
        <c:crossAx val="2000210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00021008"/>
        <c:scaling>
          <c:orientation val="minMax"/>
          <c:max val="300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defRPr>
                </a:pPr>
                <a:r>
                  <a:rPr 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Annual  Runoff, San Lorenzo River (acre-feet)     </a:t>
                </a:r>
              </a:p>
            </c:rich>
          </c:tx>
          <c:layout>
            <c:manualLayout>
              <c:xMode val="edge"/>
              <c:yMode val="edge"/>
              <c:x val="6.7922941671125702E-4"/>
              <c:y val="0.18113485591382866"/>
            </c:manualLayout>
          </c:layout>
          <c:overlay val="0"/>
          <c:spPr>
            <a:noFill/>
            <a:ln w="25400">
              <a:noFill/>
            </a:ln>
          </c:spPr>
        </c:title>
        <c:numFmt formatCode="_(* #,##0_);_(* \(#,##0\);_(* &quot;-&quot;??_);_(@_)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defRPr>
            </a:pPr>
            <a:endParaRPr lang="en-US"/>
          </a:p>
        </c:txPr>
        <c:crossAx val="315716080"/>
        <c:crosses val="autoZero"/>
        <c:crossBetween val="between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5446428571428572"/>
          <c:y val="0.11926605504587154"/>
          <c:w val="0.72142857142857142"/>
          <c:h val="4.980340760157273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425" b="0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0.64923</cdr:x>
      <cdr:y>0.17118</cdr:y>
    </cdr:from>
    <cdr:to>
      <cdr:x>0.72907</cdr:x>
      <cdr:y>0.23819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85F0DB18-9108-417D-8981-3A3C1318C16C}"/>
            </a:ext>
          </a:extLst>
        </cdr:cNvPr>
        <cdr:cNvCxnSpPr/>
      </cdr:nvCxnSpPr>
      <cdr:spPr>
        <a:xfrm xmlns:a="http://schemas.openxmlformats.org/drawingml/2006/main" flipH="1">
          <a:off x="5285892" y="952187"/>
          <a:ext cx="650053" cy="37276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0.78077</cdr:x>
      <cdr:y>0.44754</cdr:y>
    </cdr:from>
    <cdr:to>
      <cdr:x>0.83693</cdr:x>
      <cdr:y>0.47562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85F0DB18-9108-417D-8981-3A3C1318C16C}"/>
            </a:ext>
          </a:extLst>
        </cdr:cNvPr>
        <cdr:cNvCxnSpPr/>
      </cdr:nvCxnSpPr>
      <cdr:spPr>
        <a:xfrm xmlns:a="http://schemas.openxmlformats.org/drawingml/2006/main" flipH="1">
          <a:off x="6356863" y="2489467"/>
          <a:ext cx="457231" cy="15621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0.10863</cdr:x>
      <cdr:y>0.67122</cdr:y>
    </cdr:from>
    <cdr:to>
      <cdr:x>0.98988</cdr:x>
      <cdr:y>0.67188</cdr:y>
    </cdr:to>
    <cdr:sp macro="" textlink="">
      <cdr:nvSpPr>
        <cdr:cNvPr id="102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904377" y="3927875"/>
          <a:ext cx="7590801" cy="531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1750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prstDash val="sysDot"/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0.11307</cdr:x>
      <cdr:y>0.33777</cdr:y>
    </cdr:from>
    <cdr:to>
      <cdr:x>0.29032</cdr:x>
      <cdr:y>0.40202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786" y="2008863"/>
          <a:ext cx="1522615" cy="3764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100" b="0" i="0" u="none" strike="noStrike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Average Annual Runoff:</a:t>
          </a:r>
        </a:p>
        <a:p xmlns:a="http://schemas.openxmlformats.org/drawingml/2006/main">
          <a:pPr algn="ctr" rtl="0">
            <a:defRPr sz="1000"/>
          </a:pPr>
          <a:r>
            <a:rPr lang="en-US" sz="1100" b="0" i="0" u="none" strike="noStrike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90,346 acre-feet </a:t>
          </a:r>
          <a:endParaRPr lang="en-US" sz="110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0.20123</cdr:x>
      <cdr:y>0.39779</cdr:y>
    </cdr:from>
    <cdr:to>
      <cdr:x>0.24038</cdr:x>
      <cdr:y>0.66444</cdr:y>
    </cdr:to>
    <cdr:sp macro="" textlink="">
      <cdr:nvSpPr>
        <cdr:cNvPr id="1028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701801" y="2362201"/>
          <a:ext cx="330200" cy="154305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47F3C4D7-0081-46C8-B0B9-DF6D382F082B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0F6DB4E7-3DD9-4FDF-BA86-4A7F06190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09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1BCF8885-1AA7-4705-894E-97A6760037B9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01B21DD-3A5D-42E9-A42D-460C8D6A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3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348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85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76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83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86A5D-D710-4117-BE76-B6651F8D256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28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04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61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54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C2FE5-446A-1345-9AD2-7490EA665AC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74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71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93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C2FE5-446A-1345-9AD2-7490EA665AC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36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44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07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641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1DA46-28D8-4052-A9AA-9FF2A4ED2201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03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54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93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1DA46-28D8-4052-A9AA-9FF2A4ED2201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153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34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B21DD-3A5D-42E9-A42D-460C8D6AF73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823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0B0-F93C-4AB9-AC6B-19AAB6F6C951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542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01000" cy="1143000"/>
          </a:xfrm>
        </p:spPr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525963"/>
          </a:xfrm>
        </p:spPr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  <a:lvl2pPr>
              <a:defRPr>
                <a:latin typeface="Lucida Bright" panose="02040602050505020304" pitchFamily="18" charset="0"/>
              </a:defRPr>
            </a:lvl2pPr>
            <a:lvl3pPr>
              <a:defRPr>
                <a:latin typeface="Lucida Bright" panose="02040602050505020304" pitchFamily="18" charset="0"/>
              </a:defRPr>
            </a:lvl3pPr>
            <a:lvl4pPr>
              <a:defRPr>
                <a:latin typeface="Lucida Bright" panose="02040602050505020304" pitchFamily="18" charset="0"/>
              </a:defRPr>
            </a:lvl4pPr>
            <a:lvl5pPr>
              <a:defRPr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fld id="{400F1FC2-B637-4C55-9C6B-DB601E3032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fld id="{E7B871CA-951C-4ECC-B867-7688C3B457B6}" type="datetime1">
              <a:rPr lang="en-US" smtClean="0"/>
              <a:t>10/27/2022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75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83F1-D4B8-48E9-9EFE-2EA835C2225B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48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73CB-8B97-4C98-ABEA-C10DFE88631D}" type="datetime1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5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66CC-5E12-455A-B0F8-E413CFD95464}" type="datetime1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0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0B647-95A8-4582-AD4B-11A316236913}" type="datetime1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1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2497-A163-4D38-80C7-29E198EF2481}" type="datetime1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9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E84A-3AAD-4930-9C7A-429B47BFBCF3}" type="datetime1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02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E311-1E5D-4BE1-B8FB-A5FC1F90EE2E}" type="datetime1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24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6A75-22E8-43A4-AAA0-A00BAFB21288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1873C-36D6-41CB-9696-EBD3A04B758C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0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Header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4303715" y="1"/>
            <a:ext cx="4840287" cy="3172884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or Color Block</a:t>
            </a:r>
          </a:p>
        </p:txBody>
      </p:sp>
      <p:sp>
        <p:nvSpPr>
          <p:cNvPr id="7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4303714" y="3225943"/>
            <a:ext cx="4840286" cy="363206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or Color Block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6347888"/>
            <a:ext cx="4303714" cy="510115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or Color Block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3260"/>
            <a:ext cx="4309592" cy="1728696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 hasCustomPrompt="1"/>
          </p:nvPr>
        </p:nvSpPr>
        <p:spPr>
          <a:xfrm>
            <a:off x="2" y="4"/>
            <a:ext cx="4303713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54410283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289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01000" cy="1143000"/>
          </a:xfrm>
        </p:spPr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2"/>
            <a:ext cx="8077200" cy="4525963"/>
          </a:xfrm>
        </p:spPr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  <a:lvl2pPr>
              <a:defRPr>
                <a:latin typeface="Lucida Bright" panose="02040602050505020304" pitchFamily="18" charset="0"/>
              </a:defRPr>
            </a:lvl2pPr>
            <a:lvl3pPr>
              <a:defRPr>
                <a:latin typeface="Lucida Bright" panose="02040602050505020304" pitchFamily="18" charset="0"/>
              </a:defRPr>
            </a:lvl3pPr>
            <a:lvl4pPr>
              <a:defRPr>
                <a:latin typeface="Lucida Bright" panose="02040602050505020304" pitchFamily="18" charset="0"/>
              </a:defRPr>
            </a:lvl4pPr>
            <a:lvl5pPr>
              <a:defRPr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628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  <a:latin typeface="Lucida Bright" panose="02040602050505020304" pitchFamily="18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>
                <a:latin typeface="Lucida Bright" panose="020406020505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77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001000" cy="1143000"/>
          </a:xfrm>
        </p:spPr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3886200" cy="4525963"/>
          </a:xfrm>
        </p:spPr>
        <p:txBody>
          <a:bodyPr/>
          <a:lstStyle>
            <a:lvl1pPr>
              <a:defRPr sz="2100">
                <a:latin typeface="Lucida Bright" panose="02040602050505020304" pitchFamily="18" charset="0"/>
              </a:defRPr>
            </a:lvl1pPr>
            <a:lvl2pPr>
              <a:defRPr sz="1800">
                <a:latin typeface="Lucida Bright" panose="02040602050505020304" pitchFamily="18" charset="0"/>
              </a:defRPr>
            </a:lvl2pPr>
            <a:lvl3pPr>
              <a:defRPr sz="1500">
                <a:latin typeface="Lucida Bright" panose="02040602050505020304" pitchFamily="18" charset="0"/>
              </a:defRPr>
            </a:lvl3pPr>
            <a:lvl4pPr>
              <a:defRPr sz="1350">
                <a:latin typeface="Lucida Bright" panose="02040602050505020304" pitchFamily="18" charset="0"/>
              </a:defRPr>
            </a:lvl4pPr>
            <a:lvl5pPr>
              <a:defRPr sz="1350">
                <a:latin typeface="Lucida Bright" panose="02040602050505020304" pitchFamily="18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2"/>
            <a:ext cx="3962400" cy="4525963"/>
          </a:xfrm>
        </p:spPr>
        <p:txBody>
          <a:bodyPr/>
          <a:lstStyle>
            <a:lvl1pPr>
              <a:defRPr sz="2100">
                <a:latin typeface="Lucida Bright" panose="02040602050505020304" pitchFamily="18" charset="0"/>
              </a:defRPr>
            </a:lvl1pPr>
            <a:lvl2pPr>
              <a:defRPr sz="1800">
                <a:latin typeface="Lucida Bright" panose="02040602050505020304" pitchFamily="18" charset="0"/>
              </a:defRPr>
            </a:lvl2pPr>
            <a:lvl3pPr>
              <a:defRPr sz="1500">
                <a:latin typeface="Lucida Bright" panose="02040602050505020304" pitchFamily="18" charset="0"/>
              </a:defRPr>
            </a:lvl3pPr>
            <a:lvl4pPr>
              <a:defRPr sz="1350">
                <a:latin typeface="Lucida Bright" panose="02040602050505020304" pitchFamily="18" charset="0"/>
              </a:defRPr>
            </a:lvl4pPr>
            <a:lvl5pPr>
              <a:defRPr sz="1350">
                <a:latin typeface="Lucida Bright" panose="02040602050505020304" pitchFamily="18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580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04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6"/>
            <a:ext cx="91821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077200" cy="1143000"/>
          </a:xfrm>
        </p:spPr>
        <p:txBody>
          <a:bodyPr/>
          <a:lstStyle>
            <a:lvl1pPr>
              <a:defRPr b="1">
                <a:effectLst/>
                <a:latin typeface="Lucida Bright" panose="020406020505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Bright" panose="02040602050505020304" pitchFamily="18" charset="0"/>
              </a:defRPr>
            </a:lvl1pPr>
          </a:lstStyle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77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07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269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34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0972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6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B8B23-E5CB-4091-97DD-5A4B1901C5B3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F1FC2-B637-4C55-9C6B-DB601E303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2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F1FC2-B637-4C55-9C6B-DB601E3032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94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7772400" cy="2209800"/>
          </a:xfrm>
        </p:spPr>
        <p:txBody>
          <a:bodyPr>
            <a:noAutofit/>
          </a:bodyPr>
          <a:lstStyle/>
          <a:p>
            <a:r>
              <a:rPr lang="en-US" sz="2400" dirty="0"/>
              <a:t>Summary of City of Santa Cruz Aquifer Storage and Recovery Investigations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Heidi Luckenbach, PE</a:t>
            </a:r>
            <a:br>
              <a:rPr lang="en-US" sz="2400" dirty="0"/>
            </a:br>
            <a:r>
              <a:rPr lang="en-US" sz="2400" dirty="0"/>
              <a:t>Deputy Director/Engineering Manager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534400" cy="2133600"/>
          </a:xfrm>
        </p:spPr>
        <p:txBody>
          <a:bodyPr>
            <a:normAutofit/>
          </a:bodyPr>
          <a:lstStyle/>
          <a:p>
            <a:r>
              <a:rPr lang="en-US" sz="3500" dirty="0"/>
              <a:t>Santa Margarita Groundwater Agency</a:t>
            </a:r>
          </a:p>
          <a:p>
            <a:r>
              <a:rPr lang="en-US" dirty="0"/>
              <a:t>Board of Directors Meeting</a:t>
            </a:r>
          </a:p>
          <a:p>
            <a:r>
              <a:rPr lang="en-US" dirty="0"/>
              <a:t>October 27, 2022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9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9753-0ECA-C15B-4954-01352F9BF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9F58F-AE2C-B60D-AD7E-B7D840BC3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524000"/>
            <a:ext cx="69342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Sufficiently describe the City’s ongoing process for determining feasibility of Aquifer Storage and Recovery to gain an understanding about the thorough, transparent and iterative nature of the work.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2E4B1-78B3-86FD-79B1-9DD5963B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A6B12-5E49-8533-5C8B-E5D0531C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D62B9-DD3E-6ABB-1428-435713B0D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Santa Cruz Water System</a:t>
            </a:r>
          </a:p>
          <a:p>
            <a:pPr lvl="1"/>
            <a:r>
              <a:rPr lang="en-US" dirty="0"/>
              <a:t>Sources, infrastructure, limitations</a:t>
            </a:r>
          </a:p>
          <a:p>
            <a:r>
              <a:rPr lang="en-US" dirty="0"/>
              <a:t>WSAC summary (2014 – 2015)</a:t>
            </a:r>
          </a:p>
          <a:p>
            <a:pPr lvl="1"/>
            <a:r>
              <a:rPr lang="en-US" dirty="0"/>
              <a:t>Problem Definition &amp; Augmentation Opportunities</a:t>
            </a:r>
          </a:p>
          <a:p>
            <a:pPr lvl="1"/>
            <a:r>
              <a:rPr lang="en-US" dirty="0"/>
              <a:t>Preliminary Feasibility Analyses of Aquifer Storage &amp; Recovery and IPR</a:t>
            </a:r>
          </a:p>
          <a:p>
            <a:r>
              <a:rPr lang="en-US" dirty="0"/>
              <a:t>Summary of work performed 2016 – present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7F7EF-5234-B136-A609-00C8F47B1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8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302CF26-156A-474B-B571-74B5D71ACB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33" b="3333"/>
          <a:stretch/>
        </p:blipFill>
        <p:spPr>
          <a:xfrm>
            <a:off x="1006128" y="1219200"/>
            <a:ext cx="7131743" cy="514350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4C2EE9B8-4D31-A019-DB0E-1177AB06B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8001000" cy="1143000"/>
          </a:xfrm>
        </p:spPr>
        <p:txBody>
          <a:bodyPr/>
          <a:lstStyle/>
          <a:p>
            <a:r>
              <a:rPr lang="en-US" dirty="0">
                <a:latin typeface="Lucida Bright" panose="02040602050505020304" pitchFamily="18" charset="0"/>
              </a:rPr>
              <a:t>Santa Cruz Water Supplies</a:t>
            </a:r>
          </a:p>
        </p:txBody>
      </p:sp>
    </p:spTree>
    <p:extLst>
      <p:ext uri="{BB962C8B-B14F-4D97-AF65-F5344CB8AC3E}">
        <p14:creationId xmlns:p14="http://schemas.microsoft.com/office/powerpoint/2010/main" val="409136560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Chart 74"/>
          <p:cNvGraphicFramePr/>
          <p:nvPr>
            <p:extLst>
              <p:ext uri="{D42A27DB-BD31-4B8C-83A1-F6EECF244321}">
                <p14:modId xmlns:p14="http://schemas.microsoft.com/office/powerpoint/2010/main" val="3289017975"/>
              </p:ext>
            </p:extLst>
          </p:nvPr>
        </p:nvGraphicFramePr>
        <p:xfrm>
          <a:off x="501106" y="1122780"/>
          <a:ext cx="8141787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0" name="Group 2"/>
          <p:cNvGrpSpPr/>
          <p:nvPr/>
        </p:nvGrpSpPr>
        <p:grpSpPr>
          <a:xfrm>
            <a:off x="501107" y="1631572"/>
            <a:ext cx="8850065" cy="7106855"/>
            <a:chOff x="305962" y="-3278680"/>
            <a:chExt cx="10079710" cy="9082598"/>
          </a:xfrm>
        </p:grpSpPr>
        <p:grpSp>
          <p:nvGrpSpPr>
            <p:cNvPr id="5" name="Group 19"/>
            <p:cNvGrpSpPr>
              <a:grpSpLocks noChangeAspect="1"/>
            </p:cNvGrpSpPr>
            <p:nvPr/>
          </p:nvGrpSpPr>
          <p:grpSpPr bwMode="auto">
            <a:xfrm>
              <a:off x="2209804" y="1828805"/>
              <a:ext cx="4260854" cy="3975113"/>
              <a:chOff x="1536" y="912"/>
              <a:chExt cx="2684" cy="2504"/>
            </a:xfrm>
          </p:grpSpPr>
          <p:sp>
            <p:nvSpPr>
              <p:cNvPr id="6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1536" y="912"/>
                <a:ext cx="2684" cy="2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18" name="Rectangle 31"/>
              <p:cNvSpPr>
                <a:spLocks noChangeArrowheads="1"/>
              </p:cNvSpPr>
              <p:nvPr/>
            </p:nvSpPr>
            <p:spPr bwMode="auto">
              <a:xfrm>
                <a:off x="1835" y="2161"/>
                <a:ext cx="0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en-US" altLang="en-US" sz="3750"/>
              </a:p>
            </p:txBody>
          </p:sp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2499" y="1291"/>
                <a:ext cx="0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en-US" altLang="en-US" sz="3750"/>
              </a:p>
            </p:txBody>
          </p:sp>
          <p:sp>
            <p:nvSpPr>
              <p:cNvPr id="22" name="Rectangle 35"/>
              <p:cNvSpPr>
                <a:spLocks noChangeArrowheads="1"/>
              </p:cNvSpPr>
              <p:nvPr/>
            </p:nvSpPr>
            <p:spPr bwMode="auto">
              <a:xfrm>
                <a:off x="2094" y="1457"/>
                <a:ext cx="2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altLang="en-US" sz="3750"/>
              </a:p>
            </p:txBody>
          </p:sp>
          <p:sp>
            <p:nvSpPr>
              <p:cNvPr id="24" name="Rectangle 37"/>
              <p:cNvSpPr>
                <a:spLocks noChangeArrowheads="1"/>
              </p:cNvSpPr>
              <p:nvPr/>
            </p:nvSpPr>
            <p:spPr bwMode="auto">
              <a:xfrm>
                <a:off x="2101" y="1696"/>
                <a:ext cx="0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en-US" altLang="en-US" sz="3750"/>
              </a:p>
            </p:txBody>
          </p:sp>
          <p:sp>
            <p:nvSpPr>
              <p:cNvPr id="25" name="Rectangle 38"/>
              <p:cNvSpPr>
                <a:spLocks noChangeArrowheads="1"/>
              </p:cNvSpPr>
              <p:nvPr/>
            </p:nvSpPr>
            <p:spPr bwMode="auto">
              <a:xfrm>
                <a:off x="3037" y="2805"/>
                <a:ext cx="2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altLang="en-US" sz="3750"/>
              </a:p>
            </p:txBody>
          </p:sp>
          <p:sp>
            <p:nvSpPr>
              <p:cNvPr id="28" name="Rectangle 41"/>
              <p:cNvSpPr>
                <a:spLocks noChangeArrowheads="1"/>
              </p:cNvSpPr>
              <p:nvPr/>
            </p:nvSpPr>
            <p:spPr bwMode="auto">
              <a:xfrm>
                <a:off x="3370" y="1483"/>
                <a:ext cx="2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altLang="en-US" sz="3750"/>
              </a:p>
            </p:txBody>
          </p:sp>
        </p:grpSp>
        <p:pic>
          <p:nvPicPr>
            <p:cNvPr id="31" name="Picture 3" descr="Laguna brochure phot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61200" y="1795872"/>
              <a:ext cx="2609140" cy="113332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3" name="Picture 5" descr="River Intak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5962" y="797390"/>
              <a:ext cx="2461158" cy="132456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4" name="Picture 6" descr="Loch Lomond brochure phot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66658" y="-3278680"/>
              <a:ext cx="3319014" cy="113332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7229334" y="1074357"/>
              <a:ext cx="2993661" cy="708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342900">
              <a:spAutoFit/>
            </a:bodyPr>
            <a:lstStyle>
              <a:lvl1pPr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500" b="1" dirty="0">
                  <a:solidFill>
                    <a:schemeClr val="tx1"/>
                  </a:solidFill>
                  <a:latin typeface="+mn-lt"/>
                </a:rPr>
                <a:t>North Coast Streams , ~25% (1880)</a:t>
              </a: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7376893" y="-2108889"/>
              <a:ext cx="2993660" cy="708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342900">
              <a:spAutoFit/>
            </a:bodyPr>
            <a:lstStyle>
              <a:lvl1pPr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500" b="1" dirty="0">
                  <a:solidFill>
                    <a:schemeClr val="tx1"/>
                  </a:solidFill>
                  <a:latin typeface="+mn-lt"/>
                </a:rPr>
                <a:t>Loch Lomond Reservoir, ~22% (1960)</a:t>
              </a:r>
            </a:p>
          </p:txBody>
        </p:sp>
        <p:sp>
          <p:nvSpPr>
            <p:cNvPr id="37" name="Text Box 9"/>
            <p:cNvSpPr txBox="1">
              <a:spLocks noChangeArrowheads="1"/>
            </p:cNvSpPr>
            <p:nvPr/>
          </p:nvSpPr>
          <p:spPr bwMode="auto">
            <a:xfrm>
              <a:off x="516316" y="-26700"/>
              <a:ext cx="2263434" cy="708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342900">
              <a:spAutoFit/>
            </a:bodyPr>
            <a:lstStyle>
              <a:lvl1pPr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500" b="1" dirty="0">
                  <a:solidFill>
                    <a:schemeClr val="tx1"/>
                  </a:solidFill>
                  <a:latin typeface="+mn-lt"/>
                </a:rPr>
                <a:t>San Lorenzo River, ~45% </a:t>
              </a:r>
              <a:r>
                <a:rPr lang="en-US" altLang="en-US" sz="1500" b="1" dirty="0">
                  <a:solidFill>
                    <a:schemeClr val="tx1"/>
                  </a:solidFill>
                  <a:latin typeface="Arial" pitchFamily="34" charset="0"/>
                </a:rPr>
                <a:t>(</a:t>
              </a:r>
              <a:r>
                <a:rPr lang="en-US" altLang="en-US" sz="1500" b="1" dirty="0">
                  <a:solidFill>
                    <a:schemeClr val="tx1"/>
                  </a:solidFill>
                  <a:latin typeface="+mn-lt"/>
                </a:rPr>
                <a:t>1924</a:t>
              </a:r>
              <a:r>
                <a:rPr lang="en-US" altLang="en-US" sz="1500" b="1" dirty="0">
                  <a:solidFill>
                    <a:schemeClr val="tx1"/>
                  </a:solidFill>
                  <a:latin typeface="Arial" pitchFamily="34" charset="0"/>
                </a:rPr>
                <a:t>)</a:t>
              </a:r>
            </a:p>
          </p:txBody>
        </p:sp>
        <p:sp>
          <p:nvSpPr>
            <p:cNvPr id="38" name="Text Box 10"/>
            <p:cNvSpPr txBox="1">
              <a:spLocks noChangeArrowheads="1"/>
            </p:cNvSpPr>
            <p:nvPr/>
          </p:nvSpPr>
          <p:spPr bwMode="auto">
            <a:xfrm>
              <a:off x="630770" y="-2176490"/>
              <a:ext cx="2356881" cy="708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342900">
              <a:spAutoFit/>
            </a:bodyPr>
            <a:lstStyle>
              <a:lvl1pPr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5000">
                  <a:solidFill>
                    <a:schemeClr val="tx2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chemeClr val="tx2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500" b="1" dirty="0" err="1">
                  <a:solidFill>
                    <a:schemeClr val="tx1"/>
                  </a:solidFill>
                  <a:latin typeface="+mn-lt"/>
                </a:rPr>
                <a:t>Beltz</a:t>
              </a:r>
              <a:r>
                <a:rPr lang="en-US" altLang="en-US" sz="1500" b="1" dirty="0">
                  <a:solidFill>
                    <a:schemeClr val="tx1"/>
                  </a:solidFill>
                  <a:latin typeface="+mn-lt"/>
                </a:rPr>
                <a:t> Wells, ~4% (1964, 2013)</a:t>
              </a:r>
            </a:p>
          </p:txBody>
        </p:sp>
      </p:grpSp>
      <p:pic>
        <p:nvPicPr>
          <p:cNvPr id="42" name="Picture 32" descr="P:\_Public\Images\Engineering\Beltz12tankscloseup7.201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2" t="28376" r="-1" b="28839"/>
          <a:stretch/>
        </p:blipFill>
        <p:spPr bwMode="auto">
          <a:xfrm>
            <a:off x="518525" y="1392620"/>
            <a:ext cx="2656692" cy="10460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Straight Arrow Connector 75"/>
          <p:cNvCxnSpPr>
            <a:cxnSpLocks/>
          </p:cNvCxnSpPr>
          <p:nvPr/>
        </p:nvCxnSpPr>
        <p:spPr>
          <a:xfrm flipH="1" flipV="1">
            <a:off x="6314374" y="5486400"/>
            <a:ext cx="644690" cy="55924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76"/>
          <p:cNvCxnSpPr>
            <a:cxnSpLocks/>
          </p:cNvCxnSpPr>
          <p:nvPr/>
        </p:nvCxnSpPr>
        <p:spPr>
          <a:xfrm>
            <a:off x="3192636" y="1915636"/>
            <a:ext cx="1393269" cy="3252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77"/>
          <p:cNvCxnSpPr>
            <a:cxnSpLocks/>
            <a:stCxn id="33" idx="3"/>
          </p:cNvCxnSpPr>
          <p:nvPr/>
        </p:nvCxnSpPr>
        <p:spPr>
          <a:xfrm>
            <a:off x="2662023" y="5339187"/>
            <a:ext cx="677629" cy="614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7357737" y="3335248"/>
            <a:ext cx="16764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Ins="342900">
            <a:spAutoFit/>
          </a:bodyPr>
          <a:lstStyle>
            <a:lvl1pPr eaLnBrk="0" hangingPunct="0">
              <a:defRPr sz="5000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eaLnBrk="0" hangingPunct="0">
              <a:defRPr sz="5000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eaLnBrk="0" hangingPunct="0">
              <a:defRPr sz="5000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eaLnBrk="0" hangingPunct="0">
              <a:defRPr sz="5000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eaLnBrk="0" hangingPunct="0">
              <a:defRPr sz="5000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500" b="1" dirty="0">
                <a:solidFill>
                  <a:schemeClr val="tx1"/>
                </a:solidFill>
                <a:latin typeface="+mn-lt"/>
              </a:rPr>
              <a:t>Tait Wells, ~3% ( 1960s, 2019)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071A0DE-6FED-54E6-8918-26DFC2806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ucida Bright" panose="02040602050505020304" pitchFamily="18" charset="0"/>
              </a:rPr>
              <a:t>Santa Cruz Sources of Supply</a:t>
            </a:r>
          </a:p>
        </p:txBody>
      </p:sp>
    </p:spTree>
    <p:extLst>
      <p:ext uri="{BB962C8B-B14F-4D97-AF65-F5344CB8AC3E}">
        <p14:creationId xmlns:p14="http://schemas.microsoft.com/office/powerpoint/2010/main" val="829078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5886" y="314376"/>
            <a:ext cx="8373140" cy="1063229"/>
          </a:xfrm>
        </p:spPr>
        <p:txBody>
          <a:bodyPr>
            <a:noAutofit/>
          </a:bodyPr>
          <a:lstStyle/>
          <a:p>
            <a:r>
              <a:rPr lang="en-US" sz="2400" b="0" dirty="0">
                <a:cs typeface="Arial" panose="020B0604020202020204" pitchFamily="34" charset="0"/>
              </a:rPr>
              <a:t>The Santa Cruz Water System Relies</a:t>
            </a:r>
            <a:br>
              <a:rPr lang="en-US" sz="2400" b="0" dirty="0">
                <a:cs typeface="Arial" panose="020B0604020202020204" pitchFamily="34" charset="0"/>
              </a:rPr>
            </a:br>
            <a:r>
              <a:rPr lang="en-US" sz="2400" b="0" dirty="0">
                <a:cs typeface="Arial" panose="020B0604020202020204" pitchFamily="34" charset="0"/>
              </a:rPr>
              <a:t>on Highly Variable Surface Water Resources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415837"/>
              </p:ext>
            </p:extLst>
          </p:nvPr>
        </p:nvGraphicFramePr>
        <p:xfrm>
          <a:off x="685800" y="1752600"/>
          <a:ext cx="7848600" cy="4190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00F1FC2-B637-4C55-9C6B-DB601E3032B6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685800"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578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WSAC Purpose: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explore, through an iterative, fact-based process, the City’s water profile, including supply, demand and future risks; analyze potential solutions to deliver a safe, adequate, reliable, affordable and environmentally sustainable water supply; and, to </a:t>
            </a:r>
            <a:r>
              <a:rPr lang="en-US" sz="1800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recommendations for City Council consideration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WSAC Findings:  </a:t>
            </a:r>
            <a:r>
              <a:rPr lang="en-US" sz="1800" i="1" dirty="0">
                <a:latin typeface="+mn-lt"/>
              </a:rPr>
              <a:t>For Santa Cruz to achieve reliability objectives, demand management and supply augmentation is needed to fill an agreed-upon </a:t>
            </a:r>
            <a:r>
              <a:rPr lang="en-US" sz="1800" i="1" u="sng" dirty="0">
                <a:latin typeface="+mn-lt"/>
              </a:rPr>
              <a:t>worst year gap of 1.2 billion gallons</a:t>
            </a:r>
            <a:r>
              <a:rPr lang="en-US" sz="1800" i="1" dirty="0">
                <a:latin typeface="+mn-lt"/>
              </a:rPr>
              <a:t>.  </a:t>
            </a:r>
          </a:p>
          <a:p>
            <a:pPr marL="0" indent="0">
              <a:buNone/>
            </a:pPr>
            <a:r>
              <a:rPr lang="en-US" dirty="0"/>
              <a:t>WSAC Recommendations: </a:t>
            </a:r>
            <a:r>
              <a:rPr lang="en-US" sz="1900" i="1" dirty="0">
                <a:latin typeface="+mn-lt"/>
              </a:rPr>
              <a:t>pursue enhanced </a:t>
            </a:r>
            <a:r>
              <a:rPr lang="en-US" sz="1900" i="1" u="sng" dirty="0">
                <a:latin typeface="+mn-lt"/>
              </a:rPr>
              <a:t>conservation, Groundwater storage with water transfers, exchanges and aquifer storage and recovery, and Recycled Water/Desalination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WSAC Agreements in General</a:t>
            </a:r>
          </a:p>
        </p:txBody>
      </p:sp>
    </p:spTree>
    <p:extLst>
      <p:ext uri="{BB962C8B-B14F-4D97-AF65-F5344CB8AC3E}">
        <p14:creationId xmlns:p14="http://schemas.microsoft.com/office/powerpoint/2010/main" val="1212198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Source of Supply of water for injection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system for the diversion , treatment and conveyance of water between source and storage basin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suitable groundwater basin with available storage space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Wells to inject and recover the stored water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sz="1800" i="1" dirty="0"/>
              <a:t>Ref: Pueblo Water Resources TM (May 2015), Reconnaissance-level Evaluation of ASR and IPR.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/>
              <a:t>Four </a:t>
            </a:r>
            <a:r>
              <a:rPr lang="en-US" u="sng" dirty="0"/>
              <a:t>basic</a:t>
            </a:r>
            <a:r>
              <a:rPr lang="en-US" dirty="0"/>
              <a:t> components of ASR/</a:t>
            </a:r>
            <a:r>
              <a:rPr lang="en-US" u="sng" dirty="0"/>
              <a:t>IPR</a:t>
            </a:r>
            <a:r>
              <a:rPr lang="en-US" dirty="0"/>
              <a:t> feasibility</a:t>
            </a:r>
          </a:p>
        </p:txBody>
      </p:sp>
    </p:spTree>
    <p:extLst>
      <p:ext uri="{BB962C8B-B14F-4D97-AF65-F5344CB8AC3E}">
        <p14:creationId xmlns:p14="http://schemas.microsoft.com/office/powerpoint/2010/main" val="1335731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8" y="1143000"/>
            <a:ext cx="8077200" cy="435609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400" dirty="0"/>
              <a:t>Supply: Excess water from the San Lorenzo River or City WWTF</a:t>
            </a:r>
          </a:p>
          <a:p>
            <a:pPr lvl="1"/>
            <a:r>
              <a:rPr lang="en-US" sz="3400" i="1" dirty="0"/>
              <a:t>Constrained by hydrology, instream flow requirements, demand</a:t>
            </a:r>
          </a:p>
          <a:p>
            <a:pPr lvl="1"/>
            <a:r>
              <a:rPr lang="en-US" sz="3400" i="1" dirty="0"/>
              <a:t>Estimated 550mgy+ (1,700afy)</a:t>
            </a:r>
          </a:p>
          <a:p>
            <a:pPr lvl="1"/>
            <a:r>
              <a:rPr lang="en-US" sz="3400" i="1" dirty="0"/>
              <a:t>IPR:  WWTF has average summer flows through the outfall of ~6mgd</a:t>
            </a:r>
          </a:p>
          <a:p>
            <a:endParaRPr lang="en-US" sz="3400" dirty="0"/>
          </a:p>
          <a:p>
            <a:r>
              <a:rPr lang="en-US" sz="3400" dirty="0"/>
              <a:t>Infrastructure:  Tait Diversion/GHWTP/Distribution System</a:t>
            </a:r>
          </a:p>
          <a:p>
            <a:pPr lvl="1"/>
            <a:r>
              <a:rPr lang="en-US" sz="3400" i="1" dirty="0"/>
              <a:t>limited to 2mgd without upgrades (8mgd with upgrades to maximize ASR)</a:t>
            </a:r>
          </a:p>
          <a:p>
            <a:endParaRPr lang="en-US" sz="3400" dirty="0"/>
          </a:p>
          <a:p>
            <a:r>
              <a:rPr lang="en-US" sz="3400" dirty="0"/>
              <a:t>Basin Storage: Based on historical storage depletion	</a:t>
            </a:r>
          </a:p>
          <a:p>
            <a:pPr lvl="1"/>
            <a:r>
              <a:rPr lang="en-US" sz="3400" i="1" dirty="0"/>
              <a:t>MCGB: 3,290mg (10,100af) (HMWRI, 2012)</a:t>
            </a:r>
          </a:p>
          <a:p>
            <a:pPr lvl="1"/>
            <a:r>
              <a:rPr lang="en-US" sz="3400" i="1" dirty="0"/>
              <a:t>SMGWB: 3,600 mg (10,990af) (KJ, 2013)</a:t>
            </a:r>
          </a:p>
          <a:p>
            <a:endParaRPr lang="en-US" sz="3400" dirty="0"/>
          </a:p>
          <a:p>
            <a:r>
              <a:rPr lang="en-US" sz="3400" dirty="0"/>
              <a:t>Per Well Injection:  Evaluated 17 wells in the MCGB &amp; 6 wells in SVWD</a:t>
            </a:r>
          </a:p>
          <a:p>
            <a:pPr lvl="1"/>
            <a:r>
              <a:rPr lang="en-US" sz="3400" i="1" dirty="0"/>
              <a:t>MCGB: 0.5mgd (350gpm) per well</a:t>
            </a:r>
          </a:p>
          <a:p>
            <a:pPr lvl="1"/>
            <a:r>
              <a:rPr lang="en-US" sz="3400" i="1" dirty="0"/>
              <a:t>SMGWB: 0.35mgd (250gpm) per well</a:t>
            </a:r>
          </a:p>
          <a:p>
            <a:endParaRPr lang="en-US" sz="3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WSAC ASR/IPR Findings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B752F3-9E06-05FB-53F0-3CC40E2D728E}"/>
              </a:ext>
            </a:extLst>
          </p:cNvPr>
          <p:cNvSpPr txBox="1"/>
          <p:nvPr/>
        </p:nvSpPr>
        <p:spPr>
          <a:xfrm>
            <a:off x="613186" y="5627643"/>
            <a:ext cx="749763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Ref: Pueblo Water Resources TM (May 2015), Reconnaissance-level Evaluation of ASR and IPR.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82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8FE7-4A02-D7D9-A114-295F433F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WSAC Conceptual ASR Project: Phase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18CF4-8773-CB1A-3D8E-D474B76BC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Infrastructure Improvements:  </a:t>
            </a:r>
            <a:r>
              <a:rPr lang="en-US" sz="1800" i="1" dirty="0"/>
              <a:t>None</a:t>
            </a:r>
          </a:p>
          <a:p>
            <a:r>
              <a:rPr lang="en-US" dirty="0"/>
              <a:t>Excess Treatment Capacity: </a:t>
            </a:r>
            <a:r>
              <a:rPr lang="en-US" sz="1800" i="1" dirty="0"/>
              <a:t>2mgd</a:t>
            </a:r>
          </a:p>
          <a:p>
            <a:r>
              <a:rPr lang="en-US" dirty="0"/>
              <a:t>Wells: </a:t>
            </a:r>
            <a:r>
              <a:rPr lang="en-US" sz="1800" i="1" dirty="0"/>
              <a:t>4</a:t>
            </a:r>
          </a:p>
          <a:p>
            <a:r>
              <a:rPr lang="en-US" dirty="0"/>
              <a:t>Average Annual Yield: </a:t>
            </a:r>
            <a:r>
              <a:rPr lang="en-US" sz="1800" i="1" dirty="0"/>
              <a:t>130mgy (400afy)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29B38-6488-26E6-6DE9-7150A6A6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51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8FE7-4A02-D7D9-A114-295F433F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WSAC Conceptual ASR Project: 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18CF4-8773-CB1A-3D8E-D474B76BC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Infrastructure Improvements:  </a:t>
            </a:r>
            <a:r>
              <a:rPr lang="en-US" sz="1800" i="1" dirty="0"/>
              <a:t>Tait Diversion &amp; GHWTP</a:t>
            </a:r>
          </a:p>
          <a:p>
            <a:r>
              <a:rPr lang="en-US" dirty="0"/>
              <a:t>Excess Treatment Capacity: </a:t>
            </a:r>
            <a:r>
              <a:rPr lang="en-US" sz="1800" i="1" dirty="0"/>
              <a:t>8mgd</a:t>
            </a:r>
          </a:p>
          <a:p>
            <a:r>
              <a:rPr lang="en-US" dirty="0"/>
              <a:t>Wells: </a:t>
            </a:r>
            <a:r>
              <a:rPr lang="en-US" sz="1800" i="1" dirty="0"/>
              <a:t>17</a:t>
            </a:r>
          </a:p>
          <a:p>
            <a:r>
              <a:rPr lang="en-US" dirty="0"/>
              <a:t>Average Annual Yield: </a:t>
            </a:r>
            <a:r>
              <a:rPr lang="en-US" sz="1800" i="1" dirty="0"/>
              <a:t>500mgy (1,500afy)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29B38-6488-26E6-6DE9-7150A6A6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46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12" y="152400"/>
            <a:ext cx="8534400" cy="726191"/>
          </a:xfrm>
        </p:spPr>
        <p:txBody>
          <a:bodyPr>
            <a:normAutofit fontScale="90000"/>
          </a:bodyPr>
          <a:lstStyle/>
          <a:p>
            <a:r>
              <a:rPr lang="en-US" dirty="0"/>
              <a:t>ASR Work Plan</a:t>
            </a:r>
            <a:endParaRPr lang="en-US" sz="135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255E85-5B6B-D7A4-1D51-511EA186F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87" y="879487"/>
            <a:ext cx="8043364" cy="51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76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7833-1D6A-A98E-F839-D28652C1F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Phase 1 – Feasibility</a:t>
            </a:r>
            <a:br>
              <a:rPr lang="en-US" dirty="0"/>
            </a:br>
            <a:r>
              <a:rPr lang="en-US" dirty="0"/>
              <a:t>Task &amp; </a:t>
            </a:r>
            <a:r>
              <a:rPr lang="en-US" i="1" u="sng" dirty="0"/>
              <a:t>Performance 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ADEAB-87B8-134B-27F8-5B6F7C279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Develop/use groundwater model</a:t>
            </a:r>
          </a:p>
          <a:p>
            <a:pPr lvl="1"/>
            <a:r>
              <a:rPr lang="en-US" sz="2100" i="1" dirty="0"/>
              <a:t>Up to 5mgd sustainable injection; no greater than 20% losses</a:t>
            </a:r>
          </a:p>
          <a:p>
            <a:r>
              <a:rPr lang="en-US" dirty="0"/>
              <a:t>Identify/select existing wells for piloting</a:t>
            </a:r>
          </a:p>
          <a:p>
            <a:pPr lvl="1"/>
            <a:r>
              <a:rPr lang="en-US" sz="2100" i="1" dirty="0"/>
              <a:t>Suitable existing wells in target aquifers</a:t>
            </a:r>
          </a:p>
          <a:p>
            <a:r>
              <a:rPr lang="en-US" dirty="0"/>
              <a:t>Perform site-specific injection capacity (paper evaluation)</a:t>
            </a:r>
          </a:p>
          <a:p>
            <a:pPr lvl="1"/>
            <a:r>
              <a:rPr lang="en-US" sz="2100" i="1" dirty="0"/>
              <a:t>Average injection capacity is at least 250gpm</a:t>
            </a:r>
          </a:p>
          <a:p>
            <a:r>
              <a:rPr lang="en-US" dirty="0"/>
              <a:t>Perform geochemical interaction modeling</a:t>
            </a:r>
          </a:p>
          <a:p>
            <a:pPr lvl="1"/>
            <a:r>
              <a:rPr lang="en-US" sz="1900" i="1" dirty="0"/>
              <a:t>No well plugging </a:t>
            </a:r>
          </a:p>
          <a:p>
            <a:r>
              <a:rPr lang="en-US" dirty="0"/>
              <a:t>Develop ASR pilot test program</a:t>
            </a:r>
          </a:p>
          <a:p>
            <a:pPr lvl="1"/>
            <a:r>
              <a:rPr lang="en-US" sz="1900" i="1" dirty="0"/>
              <a:t>NA</a:t>
            </a:r>
          </a:p>
          <a:p>
            <a:r>
              <a:rPr lang="en-US" dirty="0"/>
              <a:t>Identify sites for new ASR wells</a:t>
            </a:r>
          </a:p>
          <a:p>
            <a:pPr lvl="1"/>
            <a:r>
              <a:rPr lang="en-US" sz="1800" i="1" dirty="0"/>
              <a:t>Sufficient sites are identified to build-out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D2965-7538-F16A-31A5-86C660252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24AA-C1AF-8ACA-D9C4-3CB230B3D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Phase 2 – Pilot Testing</a:t>
            </a:r>
            <a:br>
              <a:rPr lang="en-US" dirty="0"/>
            </a:br>
            <a:r>
              <a:rPr lang="en-US" dirty="0"/>
              <a:t>Task &amp; </a:t>
            </a:r>
            <a:r>
              <a:rPr lang="en-US" i="1" u="sng" dirty="0"/>
              <a:t>Performance 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B2A3E-2928-F794-3540-29EF8A4D8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Retrofit existing wells for pilot testing</a:t>
            </a:r>
          </a:p>
          <a:p>
            <a:pPr lvl="1"/>
            <a:r>
              <a:rPr lang="en-US" sz="1800" i="1" dirty="0"/>
              <a:t>NA</a:t>
            </a:r>
          </a:p>
          <a:p>
            <a:r>
              <a:rPr lang="en-US" dirty="0"/>
              <a:t>Perform injection well hydraulic testing &amp; use results to develop ISR (</a:t>
            </a:r>
            <a:r>
              <a:rPr lang="en-US" sz="1600" dirty="0"/>
              <a:t>Injection/Storage/Recovery</a:t>
            </a:r>
            <a:r>
              <a:rPr lang="en-US" dirty="0"/>
              <a:t>) test program</a:t>
            </a:r>
          </a:p>
          <a:p>
            <a:pPr lvl="1"/>
            <a:r>
              <a:rPr lang="en-US" sz="1800" i="1" dirty="0"/>
              <a:t>Average injection capacity is at least 250gpm; no well plugging</a:t>
            </a:r>
          </a:p>
          <a:p>
            <a:r>
              <a:rPr lang="en-US" dirty="0"/>
              <a:t>Implement ISR program</a:t>
            </a:r>
          </a:p>
          <a:p>
            <a:pPr lvl="1"/>
            <a:r>
              <a:rPr lang="en-US" sz="1800" i="1" dirty="0"/>
              <a:t>Long term </a:t>
            </a:r>
            <a:r>
              <a:rPr lang="en-US" sz="1800" i="1" dirty="0" err="1"/>
              <a:t>inj</a:t>
            </a:r>
            <a:r>
              <a:rPr lang="en-US" sz="1800" i="1" dirty="0"/>
              <a:t>/</a:t>
            </a:r>
            <a:r>
              <a:rPr lang="en-US" sz="1800" i="1" dirty="0" err="1"/>
              <a:t>ext</a:t>
            </a:r>
            <a:r>
              <a:rPr lang="en-US" sz="1800" i="1" dirty="0"/>
              <a:t> rates are sustainable; no impacts to neighboring wells; positive impacts to basin; no water quality issues</a:t>
            </a:r>
          </a:p>
          <a:p>
            <a:r>
              <a:rPr lang="en-US" dirty="0"/>
              <a:t>Additional Groundwater modeling</a:t>
            </a:r>
          </a:p>
          <a:p>
            <a:pPr lvl="1"/>
            <a:r>
              <a:rPr lang="en-US" sz="1800" i="1" dirty="0"/>
              <a:t>Long term injection rates are sustainable; water available for injection</a:t>
            </a:r>
          </a:p>
          <a:p>
            <a:r>
              <a:rPr lang="en-US" dirty="0"/>
              <a:t>Develop basis of design for permanent facilities</a:t>
            </a:r>
          </a:p>
          <a:p>
            <a:pPr lvl="1"/>
            <a:r>
              <a:rPr lang="en-US" sz="1800" i="1" dirty="0"/>
              <a:t>Costs are acceptable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711C3-C29D-6E7D-96C1-BAE90468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92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C09AC-1CE3-9779-199A-EF589D29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Phase 3 – Permanent Facilities</a:t>
            </a:r>
            <a:br>
              <a:rPr lang="en-US" dirty="0"/>
            </a:br>
            <a:r>
              <a:rPr lang="en-US" dirty="0"/>
              <a:t>Task &amp; </a:t>
            </a:r>
            <a:r>
              <a:rPr lang="en-US" i="1" u="sng" dirty="0"/>
              <a:t>Performance 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1B94A-F4DD-52E0-8FF0-B7A9BFE88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Procure additional properties</a:t>
            </a:r>
          </a:p>
          <a:p>
            <a:pPr lvl="1"/>
            <a:r>
              <a:rPr lang="en-US" sz="1500" i="1" dirty="0"/>
              <a:t>Sufficient sites available</a:t>
            </a:r>
          </a:p>
          <a:p>
            <a:r>
              <a:rPr lang="en-US" dirty="0"/>
              <a:t>Engineering design</a:t>
            </a:r>
          </a:p>
          <a:p>
            <a:pPr lvl="1"/>
            <a:r>
              <a:rPr lang="en-US" sz="1500" i="1" dirty="0"/>
              <a:t>Affordability exceeded</a:t>
            </a:r>
          </a:p>
          <a:p>
            <a:r>
              <a:rPr lang="en-US" dirty="0"/>
              <a:t>CEQA, permitting, financing</a:t>
            </a:r>
          </a:p>
          <a:p>
            <a:pPr lvl="1"/>
            <a:r>
              <a:rPr lang="en-US" sz="1500" i="1" dirty="0"/>
              <a:t>Complex or expensive</a:t>
            </a:r>
          </a:p>
          <a:p>
            <a:r>
              <a:rPr lang="en-US" dirty="0"/>
              <a:t>Construction</a:t>
            </a:r>
          </a:p>
          <a:p>
            <a:pPr lvl="1"/>
            <a:r>
              <a:rPr lang="en-US" sz="1500" i="1" dirty="0"/>
              <a:t>NA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BD276-7BC6-55CE-2A51-E6CF83B7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00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2D8D-E49F-81FC-24A2-E50248E21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 preformed since WSAC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69597-08EC-6833-F854-B6B08D0DA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Siting Study</a:t>
            </a:r>
          </a:p>
          <a:p>
            <a:r>
              <a:rPr lang="en-US" dirty="0"/>
              <a:t>Groundwater modeling</a:t>
            </a:r>
          </a:p>
          <a:p>
            <a:r>
              <a:rPr lang="en-US" dirty="0"/>
              <a:t>Pilot Testing</a:t>
            </a:r>
          </a:p>
          <a:p>
            <a:pPr lvl="1"/>
            <a:r>
              <a:rPr lang="en-US" dirty="0"/>
              <a:t>Water Availability</a:t>
            </a:r>
          </a:p>
          <a:p>
            <a:pPr lvl="1"/>
            <a:r>
              <a:rPr lang="en-US" dirty="0"/>
              <a:t>Water Quality</a:t>
            </a:r>
          </a:p>
          <a:p>
            <a:r>
              <a:rPr lang="en-US" dirty="0"/>
              <a:t>Regulatory Framework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58CE2-2C35-3B06-32E1-C7F9AFA59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16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8DABB985-03EF-C582-7107-2B2B4BFFE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0" y="838200"/>
            <a:ext cx="6279237" cy="4781090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3E5BBC4-B916-2D8B-5111-F0D4CE10C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6447234" cy="990600"/>
          </a:xfrm>
        </p:spPr>
        <p:txBody>
          <a:bodyPr>
            <a:noAutofit/>
          </a:bodyPr>
          <a:lstStyle/>
          <a:p>
            <a:r>
              <a:rPr lang="en-US" dirty="0"/>
              <a:t>ASR Study Area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B46F77-FBCD-1478-B829-759A3160B084}"/>
              </a:ext>
            </a:extLst>
          </p:cNvPr>
          <p:cNvSpPr txBox="1">
            <a:spLocks/>
          </p:cNvSpPr>
          <p:nvPr/>
        </p:nvSpPr>
        <p:spPr>
          <a:xfrm>
            <a:off x="609600" y="5486400"/>
            <a:ext cx="7696200" cy="99060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1500" i="1" dirty="0">
                <a:solidFill>
                  <a:schemeClr val="tx1"/>
                </a:solidFill>
              </a:rPr>
            </a:br>
            <a:r>
              <a:rPr lang="en-US" sz="1500" i="1" dirty="0">
                <a:solidFill>
                  <a:schemeClr val="tx1"/>
                </a:solidFill>
              </a:rPr>
              <a:t>Ref: Pueblo Water Resources (May 2015) for City of Santa Cruz Water Supply Advisory Committee.</a:t>
            </a:r>
          </a:p>
        </p:txBody>
      </p:sp>
    </p:spTree>
    <p:extLst>
      <p:ext uri="{BB962C8B-B14F-4D97-AF65-F5344CB8AC3E}">
        <p14:creationId xmlns:p14="http://schemas.microsoft.com/office/powerpoint/2010/main" val="303083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2FE099-0A9C-46FD-BDE2-875C73E67E1E}"/>
              </a:ext>
            </a:extLst>
          </p:cNvPr>
          <p:cNvSpPr txBox="1">
            <a:spLocks/>
          </p:cNvSpPr>
          <p:nvPr/>
        </p:nvSpPr>
        <p:spPr>
          <a:xfrm>
            <a:off x="152400" y="-57261"/>
            <a:ext cx="8644247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Lucida Bright" panose="02040602050505020304" pitchFamily="18" charset="0"/>
                <a:ea typeface="+mj-ea"/>
                <a:cs typeface="+mj-cs"/>
              </a:defRPr>
            </a:lvl1pPr>
          </a:lstStyle>
          <a:p>
            <a:endParaRPr lang="en-US" sz="3200" kern="200" dirty="0"/>
          </a:p>
          <a:p>
            <a:r>
              <a:rPr lang="en-US" sz="7000" kern="200" dirty="0"/>
              <a:t>ASR Siting Study</a:t>
            </a:r>
            <a:br>
              <a:rPr lang="en-US" sz="7000" kern="200" dirty="0"/>
            </a:br>
            <a:endParaRPr lang="en-US" sz="7000" kern="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08542E1-9EEE-4395-8955-965E153D4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034" y="914401"/>
            <a:ext cx="7933765" cy="1219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Identified Existing Sites for development of ASR in SMGWB and MCGB.  Selection criteria: hydrogeologic factors, site conditions, construction, regulatory, environmental.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8075FD-24EE-B273-D1F6-18EB3423C7DB}"/>
              </a:ext>
            </a:extLst>
          </p:cNvPr>
          <p:cNvSpPr txBox="1"/>
          <p:nvPr/>
        </p:nvSpPr>
        <p:spPr>
          <a:xfrm>
            <a:off x="652272" y="5486400"/>
            <a:ext cx="79337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/>
              <a:t>Ref:  Pueblo Water Resources (Oct 2020), Well Siting Study, Santa Cruz ASR Project Phase 1 Feasibility Investigation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B3C58D-708D-4881-2BCD-65BDC24BF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35" y="1905000"/>
            <a:ext cx="4000500" cy="3076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248549-97C5-8A08-242E-4299D9A88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0" y="1905000"/>
            <a:ext cx="364807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17492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7CCC2-8337-2106-D715-14C0D058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C30A540-3F77-1287-84A4-4A2924CF1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1" y="274638"/>
            <a:ext cx="8000999" cy="596278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2EDBD-CC41-99C5-192F-4AC618CA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64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B4D4D-795A-62F4-3847-0020CFAF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671B53-6881-541B-E8EE-44B838D0C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064" y="274638"/>
            <a:ext cx="7774106" cy="58420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14578-37C6-36FB-035B-2728546B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17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C077-382A-997F-D7B3-0600C67A0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Siting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3C85C-FDB0-9E59-D7C2-4CA4EDAC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166018"/>
            <a:ext cx="8077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MCGB</a:t>
            </a:r>
          </a:p>
          <a:p>
            <a:pPr lvl="1"/>
            <a:r>
              <a:rPr lang="en-US" dirty="0"/>
              <a:t>SCWD: 17 potential sites with estimated injection capacities ranging from 20-1440gpm</a:t>
            </a:r>
          </a:p>
          <a:p>
            <a:pPr lvl="1"/>
            <a:r>
              <a:rPr lang="en-US" dirty="0" err="1"/>
              <a:t>SqCWD</a:t>
            </a:r>
            <a:r>
              <a:rPr lang="en-US" dirty="0"/>
              <a:t>: 12 potential sites with estimated injection capacities ranging from 250 – 880gpm</a:t>
            </a:r>
          </a:p>
          <a:p>
            <a:r>
              <a:rPr lang="en-US" dirty="0"/>
              <a:t>SMGWB</a:t>
            </a:r>
          </a:p>
          <a:p>
            <a:pPr lvl="1"/>
            <a:r>
              <a:rPr lang="en-US" dirty="0"/>
              <a:t>SVWD: 9 potential sites with estimated injection capacities ranging from 0.07-0.62mgd)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80C08-B4E4-DF17-E0F5-144D5E22E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9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C077-382A-997F-D7B3-0600C67A0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36525"/>
            <a:ext cx="8610600" cy="1143000"/>
          </a:xfrm>
        </p:spPr>
        <p:txBody>
          <a:bodyPr>
            <a:normAutofit/>
          </a:bodyPr>
          <a:lstStyle/>
          <a:p>
            <a:r>
              <a:rPr lang="en-US" dirty="0"/>
              <a:t>Groundwater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80C08-B4E4-DF17-E0F5-144D5E22E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8677A5-C3EB-E59C-C67C-5425292D3F9D}"/>
              </a:ext>
            </a:extLst>
          </p:cNvPr>
          <p:cNvSpPr txBox="1"/>
          <p:nvPr/>
        </p:nvSpPr>
        <p:spPr>
          <a:xfrm>
            <a:off x="609600" y="5410260"/>
            <a:ext cx="6705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latin typeface="Lucida Bright" panose="02040602050505020304" pitchFamily="18" charset="0"/>
              </a:rPr>
              <a:t>Ref: Pueblo Water Resources (Jan 2021), Santa Cruz ASR Feasibility Investigation; Summary of Initial Groundwater Modeling Results.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8EA4306-140E-0515-1F92-0429A06F7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657270"/>
            <a:ext cx="9099779" cy="3600530"/>
          </a:xfrm>
        </p:spPr>
      </p:pic>
    </p:spTree>
    <p:extLst>
      <p:ext uri="{BB962C8B-B14F-4D97-AF65-F5344CB8AC3E}">
        <p14:creationId xmlns:p14="http://schemas.microsoft.com/office/powerpoint/2010/main" val="3806891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5098" y="954486"/>
            <a:ext cx="6393803" cy="494902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3540868" y="220615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400F1FC2-B637-4C55-9C6B-DB601E3032B6}" type="slidenum">
              <a:rPr lang="en-US" smtClean="0">
                <a:solidFill>
                  <a:srgbClr val="000000"/>
                </a:solidFill>
              </a:rPr>
              <a:pPr algn="r"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22F4AF2-5A2F-25CC-508C-C5C51C6BDE74}"/>
              </a:ext>
            </a:extLst>
          </p:cNvPr>
          <p:cNvSpPr txBox="1">
            <a:spLocks/>
          </p:cNvSpPr>
          <p:nvPr/>
        </p:nvSpPr>
        <p:spPr>
          <a:xfrm>
            <a:off x="304800" y="-762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Lucida Bright" panose="02040602050505020304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Groundwater Modeling: MCGB</a:t>
            </a:r>
          </a:p>
        </p:txBody>
      </p:sp>
    </p:spTree>
    <p:extLst>
      <p:ext uri="{BB962C8B-B14F-4D97-AF65-F5344CB8AC3E}">
        <p14:creationId xmlns:p14="http://schemas.microsoft.com/office/powerpoint/2010/main" val="480886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500" y="43131"/>
            <a:ext cx="8001000" cy="1143000"/>
          </a:xfrm>
        </p:spPr>
        <p:txBody>
          <a:bodyPr>
            <a:normAutofit/>
          </a:bodyPr>
          <a:lstStyle/>
          <a:p>
            <a:r>
              <a:rPr lang="en-US" dirty="0"/>
              <a:t>Pilot Testing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08542E1-9EEE-4395-8955-965E153D4261}"/>
              </a:ext>
            </a:extLst>
          </p:cNvPr>
          <p:cNvSpPr txBox="1">
            <a:spLocks/>
          </p:cNvSpPr>
          <p:nvPr/>
        </p:nvSpPr>
        <p:spPr>
          <a:xfrm>
            <a:off x="609600" y="914400"/>
            <a:ext cx="8229600" cy="460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Lucida Bright" panose="020406020505050203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Lucida Bright" panose="02040602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ucida Bright" panose="02040602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Lucida Bright" panose="02040602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Lucida Bright" panose="02040602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/>
              <a:t>ASR Pilot Test at </a:t>
            </a:r>
            <a:r>
              <a:rPr lang="en-US" sz="2400" u="sng" dirty="0" err="1"/>
              <a:t>Beltz</a:t>
            </a:r>
            <a:r>
              <a:rPr lang="en-US" sz="2400" u="sng" dirty="0"/>
              <a:t> 12 (2019)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u="sng" dirty="0"/>
              <a:t>ASR Demonstration Test at </a:t>
            </a:r>
            <a:r>
              <a:rPr lang="en-US" sz="2000" u="sng" dirty="0" err="1"/>
              <a:t>Beltz</a:t>
            </a:r>
            <a:r>
              <a:rPr lang="en-US" sz="2000" u="sng" dirty="0"/>
              <a:t> 12 </a:t>
            </a:r>
          </a:p>
          <a:p>
            <a:endParaRPr lang="en-US" sz="2000" dirty="0"/>
          </a:p>
          <a:p>
            <a:pPr lvl="1"/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CBC9F45-7A16-487E-81CE-ED42BFCAF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24281"/>
            <a:ext cx="6426198" cy="192785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84B808-B3BC-315E-03A6-1C4872398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587" y="3505861"/>
            <a:ext cx="358140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52956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C077-382A-997F-D7B3-0600C67A0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79088"/>
            <a:ext cx="85344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Pilot Testing/Water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3C85C-FDB0-9E59-D7C2-4CA4EDAC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50593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Regulated by the Regional Water Quality Control Board and Division of Drinking Water</a:t>
            </a:r>
          </a:p>
          <a:p>
            <a:r>
              <a:rPr lang="en-US" dirty="0"/>
              <a:t>Suite of required monitoring parameters of injected, stored and extracted water</a:t>
            </a:r>
          </a:p>
          <a:p>
            <a:r>
              <a:rPr lang="en-US" dirty="0"/>
              <a:t>Sampling locations include test well and monitoring well(s)</a:t>
            </a:r>
          </a:p>
          <a:p>
            <a:r>
              <a:rPr lang="en-US" dirty="0"/>
              <a:t>Performance Measures Highlights</a:t>
            </a:r>
          </a:p>
          <a:p>
            <a:pPr lvl="1"/>
            <a:r>
              <a:rPr lang="en-US" dirty="0"/>
              <a:t>Arsenic</a:t>
            </a:r>
          </a:p>
          <a:p>
            <a:pPr lvl="1"/>
            <a:r>
              <a:rPr lang="en-US" dirty="0"/>
              <a:t>Disinfectant Byproducts</a:t>
            </a:r>
          </a:p>
          <a:p>
            <a:pPr lvl="1"/>
            <a:r>
              <a:rPr lang="en-US" dirty="0"/>
              <a:t>Ammonia</a:t>
            </a:r>
          </a:p>
          <a:p>
            <a:pPr lvl="1"/>
            <a:r>
              <a:rPr lang="en-US" dirty="0"/>
              <a:t>Water availability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80C08-B4E4-DF17-E0F5-144D5E22E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1FC2-B637-4C55-9C6B-DB601E3032B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95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676400"/>
            <a:ext cx="6015038" cy="40576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400F1FC2-B637-4C55-9C6B-DB601E3032B6}" type="slidenum">
              <a:rPr lang="en-US" smtClean="0">
                <a:solidFill>
                  <a:srgbClr val="000000"/>
                </a:solidFill>
              </a:rPr>
              <a:pPr algn="r"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A00CA6-CB19-8E7D-6673-D5A15BD73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Water Right Modifications</a:t>
            </a:r>
          </a:p>
        </p:txBody>
      </p:sp>
    </p:spTree>
    <p:extLst>
      <p:ext uri="{BB962C8B-B14F-4D97-AF65-F5344CB8AC3E}">
        <p14:creationId xmlns:p14="http://schemas.microsoft.com/office/powerpoint/2010/main" val="1264464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400F1FC2-B637-4C55-9C6B-DB601E3032B6}" type="slidenum">
              <a:rPr lang="en-US" smtClean="0"/>
              <a:pPr algn="r"/>
              <a:t>27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Plan for ASR expansion in the Mid-County Groundwater Basin.  Includes ongoing demonstration testing</a:t>
            </a:r>
          </a:p>
          <a:p>
            <a:r>
              <a:rPr lang="en-US" sz="1800" dirty="0"/>
              <a:t>Evaluate the opportunities for ASR in the Santa Margarita Groundwater Basin</a:t>
            </a:r>
          </a:p>
          <a:p>
            <a:r>
              <a:rPr lang="en-US" sz="1800" dirty="0"/>
              <a:t>Continue evaluating projects in both basins that may also include water transfers and exchanges</a:t>
            </a:r>
          </a:p>
          <a:p>
            <a:r>
              <a:rPr lang="en-US" sz="1800" dirty="0"/>
              <a:t>Maintain regional partnership and pursue grant/funding opportunities</a:t>
            </a:r>
          </a:p>
          <a:p>
            <a:r>
              <a:rPr lang="en-US" sz="1800" dirty="0"/>
              <a:t>Continue to evaluate the opportunities of recycled water either through groundwater replenishment in the MCGB or the SMGWB or long-term feasibility of direct potable reuse</a:t>
            </a:r>
          </a:p>
        </p:txBody>
      </p:sp>
    </p:spTree>
    <p:extLst>
      <p:ext uri="{BB962C8B-B14F-4D97-AF65-F5344CB8AC3E}">
        <p14:creationId xmlns:p14="http://schemas.microsoft.com/office/powerpoint/2010/main" val="1561701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534400" cy="2133600"/>
          </a:xfrm>
        </p:spPr>
        <p:txBody>
          <a:bodyPr>
            <a:normAutofit/>
          </a:bodyPr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909522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6A53A2DA391C4CAC8A2E0D960C6F03" ma:contentTypeVersion="15" ma:contentTypeDescription="Create a new document." ma:contentTypeScope="" ma:versionID="b2dcdf7cb32a9d8e724321760f755259">
  <xsd:schema xmlns:xsd="http://www.w3.org/2001/XMLSchema" xmlns:xs="http://www.w3.org/2001/XMLSchema" xmlns:p="http://schemas.microsoft.com/office/2006/metadata/properties" xmlns:ns2="4918b932-eba3-484e-9739-e79bbabfd332" xmlns:ns3="7dca4ed3-9ef9-42d2-9a42-cfacdb1210a9" targetNamespace="http://schemas.microsoft.com/office/2006/metadata/properties" ma:root="true" ma:fieldsID="cc5a9e70458aa45204a1f4c582518701" ns2:_="" ns3:_="">
    <xsd:import namespace="4918b932-eba3-484e-9739-e79bbabfd332"/>
    <xsd:import namespace="7dca4ed3-9ef9-42d2-9a42-cfacdb1210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8b932-eba3-484e-9739-e79bbabfd3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c17ccf5-4ce4-4e32-b939-8f2e9ff0fa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ca4ed3-9ef9-42d2-9a42-cfacdb1210a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9bab53-066f-4a75-989a-8d92837cb1d4}" ma:internalName="TaxCatchAll" ma:showField="CatchAllData" ma:web="7dca4ed3-9ef9-42d2-9a42-cfacdb1210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3D111E-D3FB-4CA2-AAB4-919167CE8AF3}"/>
</file>

<file path=customXml/itemProps2.xml><?xml version="1.0" encoding="utf-8"?>
<ds:datastoreItem xmlns:ds="http://schemas.openxmlformats.org/officeDocument/2006/customXml" ds:itemID="{702CB402-B162-4D5D-AAAF-AC378ABD43FC}"/>
</file>

<file path=docProps/app.xml><?xml version="1.0" encoding="utf-8"?>
<Properties xmlns="http://schemas.openxmlformats.org/officeDocument/2006/extended-properties" xmlns:vt="http://schemas.openxmlformats.org/officeDocument/2006/docPropsVTypes">
  <TotalTime>10729</TotalTime>
  <Words>1147</Words>
  <Application>Microsoft Office PowerPoint</Application>
  <PresentationFormat>On-screen Show (4:3)</PresentationFormat>
  <Paragraphs>191</Paragraphs>
  <Slides>28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Lucida Bright</vt:lpstr>
      <vt:lpstr>Tahoma</vt:lpstr>
      <vt:lpstr>Times New Roman</vt:lpstr>
      <vt:lpstr>Office Theme</vt:lpstr>
      <vt:lpstr>1_Office Theme</vt:lpstr>
      <vt:lpstr>Summary of City of Santa Cruz Aquifer Storage and Recovery Investigations  Heidi Luckenbach, PE Deputy Director/Engineering Manager</vt:lpstr>
      <vt:lpstr>Goal</vt:lpstr>
      <vt:lpstr>Topics</vt:lpstr>
      <vt:lpstr>Santa Cruz Water Supplies</vt:lpstr>
      <vt:lpstr>Santa Cruz Sources of Supply</vt:lpstr>
      <vt:lpstr>The Santa Cruz Water System Relies on Highly Variable Surface Water Resources</vt:lpstr>
      <vt:lpstr>WSAC Agreements in General</vt:lpstr>
      <vt:lpstr>Four basic components of ASR/IPR feasibility</vt:lpstr>
      <vt:lpstr>WSAC ASR/IPR Findings</vt:lpstr>
      <vt:lpstr>WSAC Conceptual ASR Project: Phase 1</vt:lpstr>
      <vt:lpstr>WSAC Conceptual ASR Project: Phase 2</vt:lpstr>
      <vt:lpstr>ASR Work Plan</vt:lpstr>
      <vt:lpstr>Phase 1 – Feasibility Task &amp; Performance Measure</vt:lpstr>
      <vt:lpstr>Phase 2 – Pilot Testing Task &amp; Performance Measure</vt:lpstr>
      <vt:lpstr>Phase 3 – Permanent Facilities Task &amp; Performance Measure</vt:lpstr>
      <vt:lpstr>Work preformed since WSAC</vt:lpstr>
      <vt:lpstr>ASR Study Area</vt:lpstr>
      <vt:lpstr>PowerPoint Presentation</vt:lpstr>
      <vt:lpstr>PowerPoint Presentation</vt:lpstr>
      <vt:lpstr>PowerPoint Presentation</vt:lpstr>
      <vt:lpstr>Summary: Siting Study</vt:lpstr>
      <vt:lpstr>Groundwater Modeling</vt:lpstr>
      <vt:lpstr>PowerPoint Presentation</vt:lpstr>
      <vt:lpstr>Pilot Testing</vt:lpstr>
      <vt:lpstr>Pilot Testing/Water Quality</vt:lpstr>
      <vt:lpstr>Water Right Modifications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AdminCTS</dc:creator>
  <cp:lastModifiedBy>Heidi Luckenbach</cp:lastModifiedBy>
  <cp:revision>332</cp:revision>
  <cp:lastPrinted>2022-10-25T18:25:08Z</cp:lastPrinted>
  <dcterms:created xsi:type="dcterms:W3CDTF">2018-04-08T16:50:11Z</dcterms:created>
  <dcterms:modified xsi:type="dcterms:W3CDTF">2022-10-27T17:55:50Z</dcterms:modified>
</cp:coreProperties>
</file>