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20"/>
  </p:notesMasterIdLst>
  <p:sldIdLst>
    <p:sldId id="450" r:id="rId2"/>
    <p:sldId id="468" r:id="rId3"/>
    <p:sldId id="478" r:id="rId4"/>
    <p:sldId id="473" r:id="rId5"/>
    <p:sldId id="479" r:id="rId6"/>
    <p:sldId id="470" r:id="rId7"/>
    <p:sldId id="466" r:id="rId8"/>
    <p:sldId id="472" r:id="rId9"/>
    <p:sldId id="477" r:id="rId10"/>
    <p:sldId id="455" r:id="rId11"/>
    <p:sldId id="456" r:id="rId12"/>
    <p:sldId id="467" r:id="rId13"/>
    <p:sldId id="462" r:id="rId14"/>
    <p:sldId id="471" r:id="rId15"/>
    <p:sldId id="465" r:id="rId16"/>
    <p:sldId id="443" r:id="rId17"/>
    <p:sldId id="474" r:id="rId18"/>
    <p:sldId id="480"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93817" autoAdjust="0"/>
  </p:normalViewPr>
  <p:slideViewPr>
    <p:cSldViewPr snapToGrid="0">
      <p:cViewPr varScale="1">
        <p:scale>
          <a:sx n="59" d="100"/>
          <a:sy n="59" d="100"/>
        </p:scale>
        <p:origin x="92" y="1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AEE37F16-CB17-4C0F-96CF-732142C983D5}" type="doc">
      <dgm:prSet loTypeId="urn:microsoft.com/office/officeart/2018/2/layout/IconVerticalSolidList" loCatId="icon" qsTypeId="urn:microsoft.com/office/officeart/2005/8/quickstyle/simple4" qsCatId="simple" csTypeId="urn:microsoft.com/office/officeart/2018/5/colors/Iconchunking_neutralicontext_colorful1" csCatId="colorful" phldr="1"/>
      <dgm:spPr/>
      <dgm:t>
        <a:bodyPr/>
        <a:lstStyle/>
        <a:p>
          <a:endParaRPr lang="en-US"/>
        </a:p>
      </dgm:t>
    </dgm:pt>
    <dgm:pt modelId="{E6E7F65E-9D74-4E9A-B250-73294E261D5F}">
      <dgm:prSet/>
      <dgm:spPr/>
      <dgm:t>
        <a:bodyPr/>
        <a:lstStyle/>
        <a:p>
          <a:r>
            <a:rPr lang="en-US" dirty="0"/>
            <a:t>The County and water agencies have been working together and independently on water supply planning since the 1940’s.</a:t>
          </a:r>
        </a:p>
      </dgm:t>
    </dgm:pt>
    <dgm:pt modelId="{CB837ADD-5D33-463C-BBCC-5AFD215147AC}" type="parTrans" cxnId="{A46690CD-366A-4F2D-A257-ABADD4229705}">
      <dgm:prSet/>
      <dgm:spPr/>
      <dgm:t>
        <a:bodyPr/>
        <a:lstStyle/>
        <a:p>
          <a:endParaRPr lang="en-US"/>
        </a:p>
      </dgm:t>
    </dgm:pt>
    <dgm:pt modelId="{ED749572-433E-4013-9C7B-4353221D10D4}" type="sibTrans" cxnId="{A46690CD-366A-4F2D-A257-ABADD4229705}">
      <dgm:prSet/>
      <dgm:spPr/>
      <dgm:t>
        <a:bodyPr/>
        <a:lstStyle/>
        <a:p>
          <a:endParaRPr lang="en-US"/>
        </a:p>
      </dgm:t>
    </dgm:pt>
    <dgm:pt modelId="{4A05D5FA-FEFA-45F5-BC58-44CFFB94B72E}">
      <dgm:prSet/>
      <dgm:spPr/>
      <dgm:t>
        <a:bodyPr/>
        <a:lstStyle/>
        <a:p>
          <a:r>
            <a:rPr lang="en-US" dirty="0"/>
            <a:t>Early studies focused surface water storage. Later studies acknowledge the need for conservation and supplemental supplies</a:t>
          </a:r>
        </a:p>
      </dgm:t>
    </dgm:pt>
    <dgm:pt modelId="{57CDEC1E-38BD-4D18-AB45-0AE346B118D0}" type="parTrans" cxnId="{5B23303D-E25A-4B7C-9BEA-33D36578889C}">
      <dgm:prSet/>
      <dgm:spPr/>
      <dgm:t>
        <a:bodyPr/>
        <a:lstStyle/>
        <a:p>
          <a:endParaRPr lang="en-US"/>
        </a:p>
      </dgm:t>
    </dgm:pt>
    <dgm:pt modelId="{485D944A-6F11-4B61-94E1-0A28CA600347}" type="sibTrans" cxnId="{5B23303D-E25A-4B7C-9BEA-33D36578889C}">
      <dgm:prSet/>
      <dgm:spPr/>
      <dgm:t>
        <a:bodyPr/>
        <a:lstStyle/>
        <a:p>
          <a:endParaRPr lang="en-US"/>
        </a:p>
      </dgm:t>
    </dgm:pt>
    <dgm:pt modelId="{AB24914B-D334-4820-BC5E-9ECC4EFBAD2C}">
      <dgm:prSet/>
      <dgm:spPr/>
      <dgm:t>
        <a:bodyPr/>
        <a:lstStyle/>
        <a:p>
          <a:r>
            <a:rPr lang="en-US"/>
            <a:t>Recommendations for recycled water and desal projects go back to the 1960s</a:t>
          </a:r>
        </a:p>
      </dgm:t>
    </dgm:pt>
    <dgm:pt modelId="{CCE58797-6F75-4D2E-AEFF-AB00826FA5E9}" type="parTrans" cxnId="{7A4B41B7-D0DF-4C15-9679-DAF5D01871A8}">
      <dgm:prSet/>
      <dgm:spPr/>
      <dgm:t>
        <a:bodyPr/>
        <a:lstStyle/>
        <a:p>
          <a:endParaRPr lang="en-US"/>
        </a:p>
      </dgm:t>
    </dgm:pt>
    <dgm:pt modelId="{37250D80-BD5E-4430-9F73-4F6CF4D0332E}" type="sibTrans" cxnId="{7A4B41B7-D0DF-4C15-9679-DAF5D01871A8}">
      <dgm:prSet/>
      <dgm:spPr/>
      <dgm:t>
        <a:bodyPr/>
        <a:lstStyle/>
        <a:p>
          <a:endParaRPr lang="en-US"/>
        </a:p>
      </dgm:t>
    </dgm:pt>
    <dgm:pt modelId="{92DBE6FE-954C-4173-8F35-173E786C771E}">
      <dgm:prSet/>
      <dgm:spPr/>
      <dgm:t>
        <a:bodyPr/>
        <a:lstStyle/>
        <a:p>
          <a:r>
            <a:rPr lang="en-US"/>
            <a:t>Few considerations for environmental impacts until the 1980s as regulations and awareness increased.</a:t>
          </a:r>
        </a:p>
      </dgm:t>
    </dgm:pt>
    <dgm:pt modelId="{2771577C-7FDC-471E-B223-8FF90DD08F61}" type="parTrans" cxnId="{2740EC41-F8CA-46C6-8133-57E227F0D553}">
      <dgm:prSet/>
      <dgm:spPr/>
      <dgm:t>
        <a:bodyPr/>
        <a:lstStyle/>
        <a:p>
          <a:endParaRPr lang="en-US"/>
        </a:p>
      </dgm:t>
    </dgm:pt>
    <dgm:pt modelId="{E98BBD5D-7D8F-48F0-9198-C97892771F1E}" type="sibTrans" cxnId="{2740EC41-F8CA-46C6-8133-57E227F0D553}">
      <dgm:prSet/>
      <dgm:spPr/>
      <dgm:t>
        <a:bodyPr/>
        <a:lstStyle/>
        <a:p>
          <a:endParaRPr lang="en-US"/>
        </a:p>
      </dgm:t>
    </dgm:pt>
    <dgm:pt modelId="{E77471C4-D935-4981-8F70-AAAD006A745C}" type="pres">
      <dgm:prSet presAssocID="{AEE37F16-CB17-4C0F-96CF-732142C983D5}" presName="root" presStyleCnt="0">
        <dgm:presLayoutVars>
          <dgm:dir/>
          <dgm:resizeHandles val="exact"/>
        </dgm:presLayoutVars>
      </dgm:prSet>
      <dgm:spPr/>
    </dgm:pt>
    <dgm:pt modelId="{B81AAD6A-DC67-4AD0-89B9-FFFAFDAA4F63}" type="pres">
      <dgm:prSet presAssocID="{E6E7F65E-9D74-4E9A-B250-73294E261D5F}" presName="compNode" presStyleCnt="0"/>
      <dgm:spPr/>
    </dgm:pt>
    <dgm:pt modelId="{7EEC3F6A-D55B-450C-9E7E-6D4F2C4B205C}" type="pres">
      <dgm:prSet presAssocID="{E6E7F65E-9D74-4E9A-B250-73294E261D5F}" presName="bgRect" presStyleLbl="bgShp" presStyleIdx="0" presStyleCnt="4"/>
      <dgm:spPr/>
    </dgm:pt>
    <dgm:pt modelId="{F0C471EB-F75F-42B0-BD4B-BF2D3F91442C}" type="pres">
      <dgm:prSet presAssocID="{E6E7F65E-9D74-4E9A-B250-73294E261D5F}"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4BD71391-01EC-4ED7-9A25-D03A628DC0E2}" type="pres">
      <dgm:prSet presAssocID="{E6E7F65E-9D74-4E9A-B250-73294E261D5F}" presName="spaceRect" presStyleCnt="0"/>
      <dgm:spPr/>
    </dgm:pt>
    <dgm:pt modelId="{A0AE9384-D4E9-4E17-B4F9-B3EBAFFF9E2B}" type="pres">
      <dgm:prSet presAssocID="{E6E7F65E-9D74-4E9A-B250-73294E261D5F}" presName="parTx" presStyleLbl="revTx" presStyleIdx="0" presStyleCnt="4">
        <dgm:presLayoutVars>
          <dgm:chMax val="0"/>
          <dgm:chPref val="0"/>
        </dgm:presLayoutVars>
      </dgm:prSet>
      <dgm:spPr/>
    </dgm:pt>
    <dgm:pt modelId="{677D3DE6-71F4-4B2D-9489-1C1F22B9630C}" type="pres">
      <dgm:prSet presAssocID="{ED749572-433E-4013-9C7B-4353221D10D4}" presName="sibTrans" presStyleCnt="0"/>
      <dgm:spPr/>
    </dgm:pt>
    <dgm:pt modelId="{5DF74E5E-F7A1-4744-BB8F-7A6C073BB3C2}" type="pres">
      <dgm:prSet presAssocID="{4A05D5FA-FEFA-45F5-BC58-44CFFB94B72E}" presName="compNode" presStyleCnt="0"/>
      <dgm:spPr/>
    </dgm:pt>
    <dgm:pt modelId="{CA028C89-5C23-4D39-B76A-6678DDE2F6FA}" type="pres">
      <dgm:prSet presAssocID="{4A05D5FA-FEFA-45F5-BC58-44CFFB94B72E}" presName="bgRect" presStyleLbl="bgShp" presStyleIdx="1" presStyleCnt="4"/>
      <dgm:spPr/>
    </dgm:pt>
    <dgm:pt modelId="{A3D253D3-6A38-4ADA-91AF-957484D87B8A}" type="pres">
      <dgm:prSet presAssocID="{4A05D5FA-FEFA-45F5-BC58-44CFFB94B72E}"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icroscope"/>
        </a:ext>
      </dgm:extLst>
    </dgm:pt>
    <dgm:pt modelId="{C6B7EDDC-E394-4CA6-BCAC-24D2109C4928}" type="pres">
      <dgm:prSet presAssocID="{4A05D5FA-FEFA-45F5-BC58-44CFFB94B72E}" presName="spaceRect" presStyleCnt="0"/>
      <dgm:spPr/>
    </dgm:pt>
    <dgm:pt modelId="{69092C7E-BBEB-40EE-9D11-E25443753818}" type="pres">
      <dgm:prSet presAssocID="{4A05D5FA-FEFA-45F5-BC58-44CFFB94B72E}" presName="parTx" presStyleLbl="revTx" presStyleIdx="1" presStyleCnt="4">
        <dgm:presLayoutVars>
          <dgm:chMax val="0"/>
          <dgm:chPref val="0"/>
        </dgm:presLayoutVars>
      </dgm:prSet>
      <dgm:spPr/>
    </dgm:pt>
    <dgm:pt modelId="{70CC58AC-9271-4D1C-9627-EDEA85364EBB}" type="pres">
      <dgm:prSet presAssocID="{485D944A-6F11-4B61-94E1-0A28CA600347}" presName="sibTrans" presStyleCnt="0"/>
      <dgm:spPr/>
    </dgm:pt>
    <dgm:pt modelId="{44E51364-819C-401E-B775-52321E3DB495}" type="pres">
      <dgm:prSet presAssocID="{AB24914B-D334-4820-BC5E-9ECC4EFBAD2C}" presName="compNode" presStyleCnt="0"/>
      <dgm:spPr/>
    </dgm:pt>
    <dgm:pt modelId="{9A2EA8A2-7A62-4ED4-815A-E9BCA2272CD6}" type="pres">
      <dgm:prSet presAssocID="{AB24914B-D334-4820-BC5E-9ECC4EFBAD2C}" presName="bgRect" presStyleLbl="bgShp" presStyleIdx="2" presStyleCnt="4"/>
      <dgm:spPr/>
    </dgm:pt>
    <dgm:pt modelId="{3D1874FC-8E39-4451-AF7F-B8B0704AFD81}" type="pres">
      <dgm:prSet presAssocID="{AB24914B-D334-4820-BC5E-9ECC4EFBAD2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Recycle"/>
        </a:ext>
      </dgm:extLst>
    </dgm:pt>
    <dgm:pt modelId="{FF686AC5-0EA1-4658-8C37-ECC01D94D82F}" type="pres">
      <dgm:prSet presAssocID="{AB24914B-D334-4820-BC5E-9ECC4EFBAD2C}" presName="spaceRect" presStyleCnt="0"/>
      <dgm:spPr/>
    </dgm:pt>
    <dgm:pt modelId="{FD742CE7-7843-42F2-998E-33FB515E60EA}" type="pres">
      <dgm:prSet presAssocID="{AB24914B-D334-4820-BC5E-9ECC4EFBAD2C}" presName="parTx" presStyleLbl="revTx" presStyleIdx="2" presStyleCnt="4">
        <dgm:presLayoutVars>
          <dgm:chMax val="0"/>
          <dgm:chPref val="0"/>
        </dgm:presLayoutVars>
      </dgm:prSet>
      <dgm:spPr/>
    </dgm:pt>
    <dgm:pt modelId="{49201605-3FE3-4412-8A77-2060A8A97244}" type="pres">
      <dgm:prSet presAssocID="{37250D80-BD5E-4430-9F73-4F6CF4D0332E}" presName="sibTrans" presStyleCnt="0"/>
      <dgm:spPr/>
    </dgm:pt>
    <dgm:pt modelId="{C5884F2E-B5FC-4F67-A63A-0C3C77F6A0BA}" type="pres">
      <dgm:prSet presAssocID="{92DBE6FE-954C-4173-8F35-173E786C771E}" presName="compNode" presStyleCnt="0"/>
      <dgm:spPr/>
    </dgm:pt>
    <dgm:pt modelId="{7E7391B8-826C-4FCF-9B97-43AA59DEC30D}" type="pres">
      <dgm:prSet presAssocID="{92DBE6FE-954C-4173-8F35-173E786C771E}" presName="bgRect" presStyleLbl="bgShp" presStyleIdx="3" presStyleCnt="4"/>
      <dgm:spPr/>
    </dgm:pt>
    <dgm:pt modelId="{F65150E9-4876-4958-87A3-F9611DD682D7}" type="pres">
      <dgm:prSet presAssocID="{92DBE6FE-954C-4173-8F35-173E786C771E}"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eciduous tree"/>
        </a:ext>
      </dgm:extLst>
    </dgm:pt>
    <dgm:pt modelId="{7E37683B-57BD-42D3-B46C-A4C9ED79C9EA}" type="pres">
      <dgm:prSet presAssocID="{92DBE6FE-954C-4173-8F35-173E786C771E}" presName="spaceRect" presStyleCnt="0"/>
      <dgm:spPr/>
    </dgm:pt>
    <dgm:pt modelId="{7B883443-9DB8-4BEC-8DA8-142AA004B421}" type="pres">
      <dgm:prSet presAssocID="{92DBE6FE-954C-4173-8F35-173E786C771E}" presName="parTx" presStyleLbl="revTx" presStyleIdx="3" presStyleCnt="4">
        <dgm:presLayoutVars>
          <dgm:chMax val="0"/>
          <dgm:chPref val="0"/>
        </dgm:presLayoutVars>
      </dgm:prSet>
      <dgm:spPr/>
    </dgm:pt>
  </dgm:ptLst>
  <dgm:cxnLst>
    <dgm:cxn modelId="{1BAC7224-9EF1-4579-A4E2-39E9E8C9E088}" type="presOf" srcId="{E6E7F65E-9D74-4E9A-B250-73294E261D5F}" destId="{A0AE9384-D4E9-4E17-B4F9-B3EBAFFF9E2B}" srcOrd="0" destOrd="0" presId="urn:microsoft.com/office/officeart/2018/2/layout/IconVerticalSolidList"/>
    <dgm:cxn modelId="{5B23303D-E25A-4B7C-9BEA-33D36578889C}" srcId="{AEE37F16-CB17-4C0F-96CF-732142C983D5}" destId="{4A05D5FA-FEFA-45F5-BC58-44CFFB94B72E}" srcOrd="1" destOrd="0" parTransId="{57CDEC1E-38BD-4D18-AB45-0AE346B118D0}" sibTransId="{485D944A-6F11-4B61-94E1-0A28CA600347}"/>
    <dgm:cxn modelId="{2740EC41-F8CA-46C6-8133-57E227F0D553}" srcId="{AEE37F16-CB17-4C0F-96CF-732142C983D5}" destId="{92DBE6FE-954C-4173-8F35-173E786C771E}" srcOrd="3" destOrd="0" parTransId="{2771577C-7FDC-471E-B223-8FF90DD08F61}" sibTransId="{E98BBD5D-7D8F-48F0-9198-C97892771F1E}"/>
    <dgm:cxn modelId="{E270609A-42DB-41BA-84DB-6FE5C33DF237}" type="presOf" srcId="{92DBE6FE-954C-4173-8F35-173E786C771E}" destId="{7B883443-9DB8-4BEC-8DA8-142AA004B421}" srcOrd="0" destOrd="0" presId="urn:microsoft.com/office/officeart/2018/2/layout/IconVerticalSolidList"/>
    <dgm:cxn modelId="{5A5A5AB2-668F-4A66-A4E6-D4BBE4C821A5}" type="presOf" srcId="{AEE37F16-CB17-4C0F-96CF-732142C983D5}" destId="{E77471C4-D935-4981-8F70-AAAD006A745C}" srcOrd="0" destOrd="0" presId="urn:microsoft.com/office/officeart/2018/2/layout/IconVerticalSolidList"/>
    <dgm:cxn modelId="{7A4B41B7-D0DF-4C15-9679-DAF5D01871A8}" srcId="{AEE37F16-CB17-4C0F-96CF-732142C983D5}" destId="{AB24914B-D334-4820-BC5E-9ECC4EFBAD2C}" srcOrd="2" destOrd="0" parTransId="{CCE58797-6F75-4D2E-AEFF-AB00826FA5E9}" sibTransId="{37250D80-BD5E-4430-9F73-4F6CF4D0332E}"/>
    <dgm:cxn modelId="{A46690CD-366A-4F2D-A257-ABADD4229705}" srcId="{AEE37F16-CB17-4C0F-96CF-732142C983D5}" destId="{E6E7F65E-9D74-4E9A-B250-73294E261D5F}" srcOrd="0" destOrd="0" parTransId="{CB837ADD-5D33-463C-BBCC-5AFD215147AC}" sibTransId="{ED749572-433E-4013-9C7B-4353221D10D4}"/>
    <dgm:cxn modelId="{D3A3B7E0-6741-4EE7-8216-270472B6FEB3}" type="presOf" srcId="{4A05D5FA-FEFA-45F5-BC58-44CFFB94B72E}" destId="{69092C7E-BBEB-40EE-9D11-E25443753818}" srcOrd="0" destOrd="0" presId="urn:microsoft.com/office/officeart/2018/2/layout/IconVerticalSolidList"/>
    <dgm:cxn modelId="{E2466AF9-284A-4FE3-86B4-E31D3906050E}" type="presOf" srcId="{AB24914B-D334-4820-BC5E-9ECC4EFBAD2C}" destId="{FD742CE7-7843-42F2-998E-33FB515E60EA}" srcOrd="0" destOrd="0" presId="urn:microsoft.com/office/officeart/2018/2/layout/IconVerticalSolidList"/>
    <dgm:cxn modelId="{76E85407-F638-4599-B4F5-F446C0A9FAFB}" type="presParOf" srcId="{E77471C4-D935-4981-8F70-AAAD006A745C}" destId="{B81AAD6A-DC67-4AD0-89B9-FFFAFDAA4F63}" srcOrd="0" destOrd="0" presId="urn:microsoft.com/office/officeart/2018/2/layout/IconVerticalSolidList"/>
    <dgm:cxn modelId="{25A11D31-72C1-4879-92B0-949D97988DE5}" type="presParOf" srcId="{B81AAD6A-DC67-4AD0-89B9-FFFAFDAA4F63}" destId="{7EEC3F6A-D55B-450C-9E7E-6D4F2C4B205C}" srcOrd="0" destOrd="0" presId="urn:microsoft.com/office/officeart/2018/2/layout/IconVerticalSolidList"/>
    <dgm:cxn modelId="{AD618BE2-1D98-4E8A-8516-7226DA8A31C4}" type="presParOf" srcId="{B81AAD6A-DC67-4AD0-89B9-FFFAFDAA4F63}" destId="{F0C471EB-F75F-42B0-BD4B-BF2D3F91442C}" srcOrd="1" destOrd="0" presId="urn:microsoft.com/office/officeart/2018/2/layout/IconVerticalSolidList"/>
    <dgm:cxn modelId="{BA95B548-D9F8-4D01-9F8A-18E0FCECC814}" type="presParOf" srcId="{B81AAD6A-DC67-4AD0-89B9-FFFAFDAA4F63}" destId="{4BD71391-01EC-4ED7-9A25-D03A628DC0E2}" srcOrd="2" destOrd="0" presId="urn:microsoft.com/office/officeart/2018/2/layout/IconVerticalSolidList"/>
    <dgm:cxn modelId="{53FF02B9-0889-4215-9FE4-BD0CED7F3A51}" type="presParOf" srcId="{B81AAD6A-DC67-4AD0-89B9-FFFAFDAA4F63}" destId="{A0AE9384-D4E9-4E17-B4F9-B3EBAFFF9E2B}" srcOrd="3" destOrd="0" presId="urn:microsoft.com/office/officeart/2018/2/layout/IconVerticalSolidList"/>
    <dgm:cxn modelId="{1062B717-157B-4162-8945-BD05E25D6F92}" type="presParOf" srcId="{E77471C4-D935-4981-8F70-AAAD006A745C}" destId="{677D3DE6-71F4-4B2D-9489-1C1F22B9630C}" srcOrd="1" destOrd="0" presId="urn:microsoft.com/office/officeart/2018/2/layout/IconVerticalSolidList"/>
    <dgm:cxn modelId="{28DB737B-8DE6-474C-9DAD-F40A6A52D378}" type="presParOf" srcId="{E77471C4-D935-4981-8F70-AAAD006A745C}" destId="{5DF74E5E-F7A1-4744-BB8F-7A6C073BB3C2}" srcOrd="2" destOrd="0" presId="urn:microsoft.com/office/officeart/2018/2/layout/IconVerticalSolidList"/>
    <dgm:cxn modelId="{41B0F852-6463-4D78-8A6A-C0267AA7B864}" type="presParOf" srcId="{5DF74E5E-F7A1-4744-BB8F-7A6C073BB3C2}" destId="{CA028C89-5C23-4D39-B76A-6678DDE2F6FA}" srcOrd="0" destOrd="0" presId="urn:microsoft.com/office/officeart/2018/2/layout/IconVerticalSolidList"/>
    <dgm:cxn modelId="{BB0C29C6-A71A-409E-96D2-E0DB87879400}" type="presParOf" srcId="{5DF74E5E-F7A1-4744-BB8F-7A6C073BB3C2}" destId="{A3D253D3-6A38-4ADA-91AF-957484D87B8A}" srcOrd="1" destOrd="0" presId="urn:microsoft.com/office/officeart/2018/2/layout/IconVerticalSolidList"/>
    <dgm:cxn modelId="{570B527C-7229-4E41-938C-EEA7EF219F4E}" type="presParOf" srcId="{5DF74E5E-F7A1-4744-BB8F-7A6C073BB3C2}" destId="{C6B7EDDC-E394-4CA6-BCAC-24D2109C4928}" srcOrd="2" destOrd="0" presId="urn:microsoft.com/office/officeart/2018/2/layout/IconVerticalSolidList"/>
    <dgm:cxn modelId="{CC724952-AF49-40FD-8B7F-80A3AC9F49B2}" type="presParOf" srcId="{5DF74E5E-F7A1-4744-BB8F-7A6C073BB3C2}" destId="{69092C7E-BBEB-40EE-9D11-E25443753818}" srcOrd="3" destOrd="0" presId="urn:microsoft.com/office/officeart/2018/2/layout/IconVerticalSolidList"/>
    <dgm:cxn modelId="{AA05BEC7-3C13-4474-B0DE-1924080F5001}" type="presParOf" srcId="{E77471C4-D935-4981-8F70-AAAD006A745C}" destId="{70CC58AC-9271-4D1C-9627-EDEA85364EBB}" srcOrd="3" destOrd="0" presId="urn:microsoft.com/office/officeart/2018/2/layout/IconVerticalSolidList"/>
    <dgm:cxn modelId="{CD6D7F3D-7A8C-4F08-94EE-792DBE8843F1}" type="presParOf" srcId="{E77471C4-D935-4981-8F70-AAAD006A745C}" destId="{44E51364-819C-401E-B775-52321E3DB495}" srcOrd="4" destOrd="0" presId="urn:microsoft.com/office/officeart/2018/2/layout/IconVerticalSolidList"/>
    <dgm:cxn modelId="{E98BF362-6B62-49E8-B617-44515C1C6F67}" type="presParOf" srcId="{44E51364-819C-401E-B775-52321E3DB495}" destId="{9A2EA8A2-7A62-4ED4-815A-E9BCA2272CD6}" srcOrd="0" destOrd="0" presId="urn:microsoft.com/office/officeart/2018/2/layout/IconVerticalSolidList"/>
    <dgm:cxn modelId="{A35103EA-94CA-44A0-8C08-9CC1E30457E5}" type="presParOf" srcId="{44E51364-819C-401E-B775-52321E3DB495}" destId="{3D1874FC-8E39-4451-AF7F-B8B0704AFD81}" srcOrd="1" destOrd="0" presId="urn:microsoft.com/office/officeart/2018/2/layout/IconVerticalSolidList"/>
    <dgm:cxn modelId="{A2FC9579-DBED-420A-967B-FEBD030E3B7C}" type="presParOf" srcId="{44E51364-819C-401E-B775-52321E3DB495}" destId="{FF686AC5-0EA1-4658-8C37-ECC01D94D82F}" srcOrd="2" destOrd="0" presId="urn:microsoft.com/office/officeart/2018/2/layout/IconVerticalSolidList"/>
    <dgm:cxn modelId="{2A2C61AA-6F56-4F97-8A61-548C4784528E}" type="presParOf" srcId="{44E51364-819C-401E-B775-52321E3DB495}" destId="{FD742CE7-7843-42F2-998E-33FB515E60EA}" srcOrd="3" destOrd="0" presId="urn:microsoft.com/office/officeart/2018/2/layout/IconVerticalSolidList"/>
    <dgm:cxn modelId="{BA714F59-E16F-4C26-8E4F-292EAF07444A}" type="presParOf" srcId="{E77471C4-D935-4981-8F70-AAAD006A745C}" destId="{49201605-3FE3-4412-8A77-2060A8A97244}" srcOrd="5" destOrd="0" presId="urn:microsoft.com/office/officeart/2018/2/layout/IconVerticalSolidList"/>
    <dgm:cxn modelId="{2ABFA0BC-9851-4BCC-98C6-97ABA6852171}" type="presParOf" srcId="{E77471C4-D935-4981-8F70-AAAD006A745C}" destId="{C5884F2E-B5FC-4F67-A63A-0C3C77F6A0BA}" srcOrd="6" destOrd="0" presId="urn:microsoft.com/office/officeart/2018/2/layout/IconVerticalSolidList"/>
    <dgm:cxn modelId="{FC9D22CE-4B8F-4667-8F71-FC2C2CF0429B}" type="presParOf" srcId="{C5884F2E-B5FC-4F67-A63A-0C3C77F6A0BA}" destId="{7E7391B8-826C-4FCF-9B97-43AA59DEC30D}" srcOrd="0" destOrd="0" presId="urn:microsoft.com/office/officeart/2018/2/layout/IconVerticalSolidList"/>
    <dgm:cxn modelId="{474E868E-BA28-4F1F-A384-324199407D16}" type="presParOf" srcId="{C5884F2E-B5FC-4F67-A63A-0C3C77F6A0BA}" destId="{F65150E9-4876-4958-87A3-F9611DD682D7}" srcOrd="1" destOrd="0" presId="urn:microsoft.com/office/officeart/2018/2/layout/IconVerticalSolidList"/>
    <dgm:cxn modelId="{D83241B3-E9A9-4F3F-8113-5F0BC7AE4B0A}" type="presParOf" srcId="{C5884F2E-B5FC-4F67-A63A-0C3C77F6A0BA}" destId="{7E37683B-57BD-42D3-B46C-A4C9ED79C9EA}" srcOrd="2" destOrd="0" presId="urn:microsoft.com/office/officeart/2018/2/layout/IconVerticalSolidList"/>
    <dgm:cxn modelId="{2D72CA2C-3015-44DB-AD38-275BB11725E9}" type="presParOf" srcId="{C5884F2E-B5FC-4F67-A63A-0C3C77F6A0BA}" destId="{7B883443-9DB8-4BEC-8DA8-142AA004B42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EC3F6A-D55B-450C-9E7E-6D4F2C4B205C}">
      <dsp:nvSpPr>
        <dsp:cNvPr id="0" name=""/>
        <dsp:cNvSpPr/>
      </dsp:nvSpPr>
      <dsp:spPr>
        <a:xfrm>
          <a:off x="0" y="2783"/>
          <a:ext cx="7840132" cy="1410533"/>
        </a:xfrm>
        <a:prstGeom prst="roundRect">
          <a:avLst>
            <a:gd name="adj" fmla="val 10000"/>
          </a:avLst>
        </a:prstGeom>
        <a:solidFill>
          <a:schemeClr val="accent2">
            <a:hueOff val="0"/>
            <a:satOff val="0"/>
            <a:lumOff val="0"/>
            <a:alphaOff val="0"/>
          </a:schemeClr>
        </a:solidFill>
        <a:ln>
          <a:noFill/>
        </a:ln>
        <a:effectLst>
          <a:outerShdw blurRad="38100" dist="254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F0C471EB-F75F-42B0-BD4B-BF2D3F91442C}">
      <dsp:nvSpPr>
        <dsp:cNvPr id="0" name=""/>
        <dsp:cNvSpPr/>
      </dsp:nvSpPr>
      <dsp:spPr>
        <a:xfrm>
          <a:off x="426686" y="320153"/>
          <a:ext cx="775793" cy="77579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0AE9384-D4E9-4E17-B4F9-B3EBAFFF9E2B}">
      <dsp:nvSpPr>
        <dsp:cNvPr id="0" name=""/>
        <dsp:cNvSpPr/>
      </dsp:nvSpPr>
      <dsp:spPr>
        <a:xfrm>
          <a:off x="1629166" y="2783"/>
          <a:ext cx="6210965" cy="14105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281" tIns="149281" rIns="149281" bIns="149281" numCol="1" spcCol="1270" anchor="ctr" anchorCtr="0">
          <a:noAutofit/>
        </a:bodyPr>
        <a:lstStyle/>
        <a:p>
          <a:pPr marL="0" lvl="0" indent="0" algn="l" defTabSz="977900">
            <a:lnSpc>
              <a:spcPct val="90000"/>
            </a:lnSpc>
            <a:spcBef>
              <a:spcPct val="0"/>
            </a:spcBef>
            <a:spcAft>
              <a:spcPct val="35000"/>
            </a:spcAft>
            <a:buNone/>
          </a:pPr>
          <a:r>
            <a:rPr lang="en-US" sz="2200" kern="1200" dirty="0"/>
            <a:t>The County and water agencies have been working together and independently on water supply planning since the 1940’s.</a:t>
          </a:r>
        </a:p>
      </dsp:txBody>
      <dsp:txXfrm>
        <a:off x="1629166" y="2783"/>
        <a:ext cx="6210965" cy="1410533"/>
      </dsp:txXfrm>
    </dsp:sp>
    <dsp:sp modelId="{CA028C89-5C23-4D39-B76A-6678DDE2F6FA}">
      <dsp:nvSpPr>
        <dsp:cNvPr id="0" name=""/>
        <dsp:cNvSpPr/>
      </dsp:nvSpPr>
      <dsp:spPr>
        <a:xfrm>
          <a:off x="0" y="1765949"/>
          <a:ext cx="7840132" cy="1410533"/>
        </a:xfrm>
        <a:prstGeom prst="roundRect">
          <a:avLst>
            <a:gd name="adj" fmla="val 10000"/>
          </a:avLst>
        </a:prstGeom>
        <a:solidFill>
          <a:schemeClr val="accent3">
            <a:hueOff val="0"/>
            <a:satOff val="0"/>
            <a:lumOff val="0"/>
            <a:alphaOff val="0"/>
          </a:schemeClr>
        </a:solidFill>
        <a:ln>
          <a:noFill/>
        </a:ln>
        <a:effectLst>
          <a:outerShdw blurRad="38100" dist="254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3D253D3-6A38-4ADA-91AF-957484D87B8A}">
      <dsp:nvSpPr>
        <dsp:cNvPr id="0" name=""/>
        <dsp:cNvSpPr/>
      </dsp:nvSpPr>
      <dsp:spPr>
        <a:xfrm>
          <a:off x="426686" y="2083319"/>
          <a:ext cx="775793" cy="77579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9092C7E-BBEB-40EE-9D11-E25443753818}">
      <dsp:nvSpPr>
        <dsp:cNvPr id="0" name=""/>
        <dsp:cNvSpPr/>
      </dsp:nvSpPr>
      <dsp:spPr>
        <a:xfrm>
          <a:off x="1629166" y="1765949"/>
          <a:ext cx="6210965" cy="14105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281" tIns="149281" rIns="149281" bIns="149281" numCol="1" spcCol="1270" anchor="ctr" anchorCtr="0">
          <a:noAutofit/>
        </a:bodyPr>
        <a:lstStyle/>
        <a:p>
          <a:pPr marL="0" lvl="0" indent="0" algn="l" defTabSz="977900">
            <a:lnSpc>
              <a:spcPct val="90000"/>
            </a:lnSpc>
            <a:spcBef>
              <a:spcPct val="0"/>
            </a:spcBef>
            <a:spcAft>
              <a:spcPct val="35000"/>
            </a:spcAft>
            <a:buNone/>
          </a:pPr>
          <a:r>
            <a:rPr lang="en-US" sz="2200" kern="1200" dirty="0"/>
            <a:t>Early studies focused surface water storage. Later studies acknowledge the need for conservation and supplemental supplies</a:t>
          </a:r>
        </a:p>
      </dsp:txBody>
      <dsp:txXfrm>
        <a:off x="1629166" y="1765949"/>
        <a:ext cx="6210965" cy="1410533"/>
      </dsp:txXfrm>
    </dsp:sp>
    <dsp:sp modelId="{9A2EA8A2-7A62-4ED4-815A-E9BCA2272CD6}">
      <dsp:nvSpPr>
        <dsp:cNvPr id="0" name=""/>
        <dsp:cNvSpPr/>
      </dsp:nvSpPr>
      <dsp:spPr>
        <a:xfrm>
          <a:off x="0" y="3529116"/>
          <a:ext cx="7840132" cy="1410533"/>
        </a:xfrm>
        <a:prstGeom prst="roundRect">
          <a:avLst>
            <a:gd name="adj" fmla="val 10000"/>
          </a:avLst>
        </a:prstGeom>
        <a:solidFill>
          <a:schemeClr val="accent4">
            <a:hueOff val="0"/>
            <a:satOff val="0"/>
            <a:lumOff val="0"/>
            <a:alphaOff val="0"/>
          </a:schemeClr>
        </a:solidFill>
        <a:ln>
          <a:noFill/>
        </a:ln>
        <a:effectLst>
          <a:outerShdw blurRad="38100" dist="254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3D1874FC-8E39-4451-AF7F-B8B0704AFD81}">
      <dsp:nvSpPr>
        <dsp:cNvPr id="0" name=""/>
        <dsp:cNvSpPr/>
      </dsp:nvSpPr>
      <dsp:spPr>
        <a:xfrm>
          <a:off x="426686" y="3846486"/>
          <a:ext cx="775793" cy="77579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D742CE7-7843-42F2-998E-33FB515E60EA}">
      <dsp:nvSpPr>
        <dsp:cNvPr id="0" name=""/>
        <dsp:cNvSpPr/>
      </dsp:nvSpPr>
      <dsp:spPr>
        <a:xfrm>
          <a:off x="1629166" y="3529116"/>
          <a:ext cx="6210965" cy="14105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281" tIns="149281" rIns="149281" bIns="149281" numCol="1" spcCol="1270" anchor="ctr" anchorCtr="0">
          <a:noAutofit/>
        </a:bodyPr>
        <a:lstStyle/>
        <a:p>
          <a:pPr marL="0" lvl="0" indent="0" algn="l" defTabSz="977900">
            <a:lnSpc>
              <a:spcPct val="90000"/>
            </a:lnSpc>
            <a:spcBef>
              <a:spcPct val="0"/>
            </a:spcBef>
            <a:spcAft>
              <a:spcPct val="35000"/>
            </a:spcAft>
            <a:buNone/>
          </a:pPr>
          <a:r>
            <a:rPr lang="en-US" sz="2200" kern="1200"/>
            <a:t>Recommendations for recycled water and desal projects go back to the 1960s</a:t>
          </a:r>
        </a:p>
      </dsp:txBody>
      <dsp:txXfrm>
        <a:off x="1629166" y="3529116"/>
        <a:ext cx="6210965" cy="1410533"/>
      </dsp:txXfrm>
    </dsp:sp>
    <dsp:sp modelId="{7E7391B8-826C-4FCF-9B97-43AA59DEC30D}">
      <dsp:nvSpPr>
        <dsp:cNvPr id="0" name=""/>
        <dsp:cNvSpPr/>
      </dsp:nvSpPr>
      <dsp:spPr>
        <a:xfrm>
          <a:off x="0" y="5292283"/>
          <a:ext cx="7840132" cy="1410533"/>
        </a:xfrm>
        <a:prstGeom prst="roundRect">
          <a:avLst>
            <a:gd name="adj" fmla="val 10000"/>
          </a:avLst>
        </a:prstGeom>
        <a:solidFill>
          <a:schemeClr val="accent5">
            <a:hueOff val="0"/>
            <a:satOff val="0"/>
            <a:lumOff val="0"/>
            <a:alphaOff val="0"/>
          </a:schemeClr>
        </a:solidFill>
        <a:ln>
          <a:noFill/>
        </a:ln>
        <a:effectLst>
          <a:outerShdw blurRad="38100" dist="254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F65150E9-4876-4958-87A3-F9611DD682D7}">
      <dsp:nvSpPr>
        <dsp:cNvPr id="0" name=""/>
        <dsp:cNvSpPr/>
      </dsp:nvSpPr>
      <dsp:spPr>
        <a:xfrm>
          <a:off x="426686" y="5609653"/>
          <a:ext cx="775793" cy="77579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B883443-9DB8-4BEC-8DA8-142AA004B421}">
      <dsp:nvSpPr>
        <dsp:cNvPr id="0" name=""/>
        <dsp:cNvSpPr/>
      </dsp:nvSpPr>
      <dsp:spPr>
        <a:xfrm>
          <a:off x="1629166" y="5292283"/>
          <a:ext cx="6210965" cy="14105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281" tIns="149281" rIns="149281" bIns="149281" numCol="1" spcCol="1270" anchor="ctr" anchorCtr="0">
          <a:noAutofit/>
        </a:bodyPr>
        <a:lstStyle/>
        <a:p>
          <a:pPr marL="0" lvl="0" indent="0" algn="l" defTabSz="977900">
            <a:lnSpc>
              <a:spcPct val="90000"/>
            </a:lnSpc>
            <a:spcBef>
              <a:spcPct val="0"/>
            </a:spcBef>
            <a:spcAft>
              <a:spcPct val="35000"/>
            </a:spcAft>
            <a:buNone/>
          </a:pPr>
          <a:r>
            <a:rPr lang="en-US" sz="2200" kern="1200"/>
            <a:t>Few considerations for environmental impacts until the 1980s as regulations and awareness increased.</a:t>
          </a:r>
        </a:p>
      </dsp:txBody>
      <dsp:txXfrm>
        <a:off x="1629166" y="5292283"/>
        <a:ext cx="6210965" cy="141053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C018F4-29C2-46E8-A6BB-60D7E4EE2161}" type="datetimeFigureOut">
              <a:rPr lang="en-US" smtClean="0"/>
              <a:t>3/8/2019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51450C-5C87-4B49-8CE2-2C5EA820D478}" type="slidenum">
              <a:rPr lang="en-US" smtClean="0"/>
              <a:t>‹#›</a:t>
            </a:fld>
            <a:endParaRPr lang="en-US"/>
          </a:p>
        </p:txBody>
      </p:sp>
    </p:spTree>
    <p:extLst>
      <p:ext uri="{BB962C8B-B14F-4D97-AF65-F5344CB8AC3E}">
        <p14:creationId xmlns:p14="http://schemas.microsoft.com/office/powerpoint/2010/main" val="2271897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theme of this workshop is managing water in an uncertain time.  The breakout session they just completed will have been an effort to push all participants to think like managers and decide what investments they would make to ensure that everyone has water.</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reality is that uncertainty has always been a factor but it is more pronounced now. Sometimes it takes the form of external conditions like climate change.  Sometimes it takes the form of social or political behavior.  This session is to discuss the past, present and potential future of integrated water management in this basin and region.  The SMGWA Board has committed through its Guiding Principles to pursue integrated water management.  This session is to describe what that is, what has been done historically and worked/ not worked, (as presented by you)  what is happening right now and providing benefits to the region (as presented by Tim Carson), and what might the future hold for the basin and for the decision-makers of the SMGWA as they decide what if any actions need to be implemented to achieve and maintain sustainability (as presented by John).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 think you could then do a VERY quick summary of IWM as described in the Guiding Principles,  </a:t>
            </a:r>
            <a:endParaRPr lang="en-US" dirty="0"/>
          </a:p>
        </p:txBody>
      </p:sp>
      <p:sp>
        <p:nvSpPr>
          <p:cNvPr id="4" name="Slide Number Placeholder 3"/>
          <p:cNvSpPr>
            <a:spLocks noGrp="1"/>
          </p:cNvSpPr>
          <p:nvPr>
            <p:ph type="sldNum" sz="quarter" idx="5"/>
          </p:nvPr>
        </p:nvSpPr>
        <p:spPr/>
        <p:txBody>
          <a:bodyPr/>
          <a:lstStyle/>
          <a:p>
            <a:fld id="{9A51450C-5C87-4B49-8CE2-2C5EA820D478}" type="slidenum">
              <a:rPr lang="en-US" smtClean="0"/>
              <a:t>1</a:t>
            </a:fld>
            <a:endParaRPr lang="en-US"/>
          </a:p>
        </p:txBody>
      </p:sp>
    </p:spTree>
    <p:extLst>
      <p:ext uri="{BB962C8B-B14F-4D97-AF65-F5344CB8AC3E}">
        <p14:creationId xmlns:p14="http://schemas.microsoft.com/office/powerpoint/2010/main" val="1836298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99B7603-7C4E-40CA-A7B7-327FE84D1A39}" type="datetimeFigureOut">
              <a:rPr lang="en-US" smtClean="0"/>
              <a:t>3/8/2019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DC8D87-0C24-4009-94CE-184352FB2032}" type="slidenum">
              <a:rPr lang="en-US" smtClean="0"/>
              <a:t>‹#›</a:t>
            </a:fld>
            <a:endParaRPr lang="en-US"/>
          </a:p>
        </p:txBody>
      </p:sp>
    </p:spTree>
    <p:extLst>
      <p:ext uri="{BB962C8B-B14F-4D97-AF65-F5344CB8AC3E}">
        <p14:creationId xmlns:p14="http://schemas.microsoft.com/office/powerpoint/2010/main" val="20021761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9B7603-7C4E-40CA-A7B7-327FE84D1A39}" type="datetimeFigureOut">
              <a:rPr lang="en-US" smtClean="0"/>
              <a:t>3/8/2019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DC8D87-0C24-4009-94CE-184352FB2032}" type="slidenum">
              <a:rPr lang="en-US" smtClean="0"/>
              <a:t>‹#›</a:t>
            </a:fld>
            <a:endParaRPr lang="en-US"/>
          </a:p>
        </p:txBody>
      </p:sp>
    </p:spTree>
    <p:extLst>
      <p:ext uri="{BB962C8B-B14F-4D97-AF65-F5344CB8AC3E}">
        <p14:creationId xmlns:p14="http://schemas.microsoft.com/office/powerpoint/2010/main" val="3701391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99B7603-7C4E-40CA-A7B7-327FE84D1A39}" type="datetimeFigureOut">
              <a:rPr lang="en-US" smtClean="0"/>
              <a:t>3/8/2019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DC8D87-0C24-4009-94CE-184352FB2032}" type="slidenum">
              <a:rPr lang="en-US" smtClean="0"/>
              <a:t>‹#›</a:t>
            </a:fld>
            <a:endParaRPr lang="en-US"/>
          </a:p>
        </p:txBody>
      </p:sp>
    </p:spTree>
    <p:extLst>
      <p:ext uri="{BB962C8B-B14F-4D97-AF65-F5344CB8AC3E}">
        <p14:creationId xmlns:p14="http://schemas.microsoft.com/office/powerpoint/2010/main" val="17611569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99B7603-7C4E-40CA-A7B7-327FE84D1A39}" type="datetimeFigureOut">
              <a:rPr lang="en-US" smtClean="0"/>
              <a:t>3/8/2019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DC8D87-0C24-4009-94CE-184352FB2032}" type="slidenum">
              <a:rPr lang="en-US" smtClean="0"/>
              <a:t>‹#›</a:t>
            </a:fld>
            <a:endParaRPr lang="en-US"/>
          </a:p>
        </p:txBody>
      </p:sp>
    </p:spTree>
    <p:extLst>
      <p:ext uri="{BB962C8B-B14F-4D97-AF65-F5344CB8AC3E}">
        <p14:creationId xmlns:p14="http://schemas.microsoft.com/office/powerpoint/2010/main" val="2561845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99B7603-7C4E-40CA-A7B7-327FE84D1A39}" type="datetimeFigureOut">
              <a:rPr lang="en-US" smtClean="0"/>
              <a:t>3/8/2019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DC8D87-0C24-4009-94CE-184352FB2032}" type="slidenum">
              <a:rPr lang="en-US" smtClean="0"/>
              <a:t>‹#›</a:t>
            </a:fld>
            <a:endParaRPr lang="en-US"/>
          </a:p>
        </p:txBody>
      </p:sp>
    </p:spTree>
    <p:extLst>
      <p:ext uri="{BB962C8B-B14F-4D97-AF65-F5344CB8AC3E}">
        <p14:creationId xmlns:p14="http://schemas.microsoft.com/office/powerpoint/2010/main" val="3774992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99B7603-7C4E-40CA-A7B7-327FE84D1A39}" type="datetimeFigureOut">
              <a:rPr lang="en-US" smtClean="0"/>
              <a:t>3/8/2019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DC8D87-0C24-4009-94CE-184352FB2032}" type="slidenum">
              <a:rPr lang="en-US" smtClean="0"/>
              <a:t>‹#›</a:t>
            </a:fld>
            <a:endParaRPr lang="en-US"/>
          </a:p>
        </p:txBody>
      </p:sp>
    </p:spTree>
    <p:extLst>
      <p:ext uri="{BB962C8B-B14F-4D97-AF65-F5344CB8AC3E}">
        <p14:creationId xmlns:p14="http://schemas.microsoft.com/office/powerpoint/2010/main" val="2710866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9B7603-7C4E-40CA-A7B7-327FE84D1A39}" type="datetimeFigureOut">
              <a:rPr lang="en-US" smtClean="0"/>
              <a:t>3/8/2019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DC8D87-0C24-4009-94CE-184352FB2032}" type="slidenum">
              <a:rPr lang="en-US" smtClean="0"/>
              <a:t>‹#›</a:t>
            </a:fld>
            <a:endParaRPr lang="en-US"/>
          </a:p>
        </p:txBody>
      </p:sp>
    </p:spTree>
    <p:extLst>
      <p:ext uri="{BB962C8B-B14F-4D97-AF65-F5344CB8AC3E}">
        <p14:creationId xmlns:p14="http://schemas.microsoft.com/office/powerpoint/2010/main" val="116092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99B7603-7C4E-40CA-A7B7-327FE84D1A39}" type="datetimeFigureOut">
              <a:rPr lang="en-US" smtClean="0"/>
              <a:t>3/8/2019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DC8D87-0C24-4009-94CE-184352FB2032}" type="slidenum">
              <a:rPr lang="en-US" smtClean="0"/>
              <a:t>‹#›</a:t>
            </a:fld>
            <a:endParaRPr lang="en-US"/>
          </a:p>
        </p:txBody>
      </p:sp>
    </p:spTree>
    <p:extLst>
      <p:ext uri="{BB962C8B-B14F-4D97-AF65-F5344CB8AC3E}">
        <p14:creationId xmlns:p14="http://schemas.microsoft.com/office/powerpoint/2010/main" val="2537189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DC8D87-0C24-4009-94CE-184352FB2032}" type="slidenum">
              <a:rPr lang="en-US" smtClean="0"/>
              <a:t>‹#›</a:t>
            </a:fld>
            <a:endParaRPr lang="en-US"/>
          </a:p>
        </p:txBody>
      </p:sp>
      <p:sp>
        <p:nvSpPr>
          <p:cNvPr id="5" name="Date Placeholder 4"/>
          <p:cNvSpPr>
            <a:spLocks noGrp="1"/>
          </p:cNvSpPr>
          <p:nvPr>
            <p:ph type="dt" sz="half" idx="10"/>
          </p:nvPr>
        </p:nvSpPr>
        <p:spPr/>
        <p:txBody>
          <a:bodyPr/>
          <a:lstStyle/>
          <a:p>
            <a:fld id="{199B7603-7C4E-40CA-A7B7-327FE84D1A39}" type="datetimeFigureOut">
              <a:rPr lang="en-US" smtClean="0"/>
              <a:t>3/8/2019</a:t>
            </a:fld>
            <a:endParaRPr lang="en-US"/>
          </a:p>
        </p:txBody>
      </p:sp>
    </p:spTree>
    <p:extLst>
      <p:ext uri="{BB962C8B-B14F-4D97-AF65-F5344CB8AC3E}">
        <p14:creationId xmlns:p14="http://schemas.microsoft.com/office/powerpoint/2010/main" val="2020935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99B7603-7C4E-40CA-A7B7-327FE84D1A39}" type="datetimeFigureOut">
              <a:rPr lang="en-US" smtClean="0"/>
              <a:t>3/8/2019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DC8D87-0C24-4009-94CE-184352FB2032}" type="slidenum">
              <a:rPr lang="en-US" smtClean="0"/>
              <a:t>‹#›</a:t>
            </a:fld>
            <a:endParaRPr lang="en-US"/>
          </a:p>
        </p:txBody>
      </p:sp>
    </p:spTree>
    <p:extLst>
      <p:ext uri="{BB962C8B-B14F-4D97-AF65-F5344CB8AC3E}">
        <p14:creationId xmlns:p14="http://schemas.microsoft.com/office/powerpoint/2010/main" val="646483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99B7603-7C4E-40CA-A7B7-327FE84D1A39}" type="datetimeFigureOut">
              <a:rPr lang="en-US" smtClean="0"/>
              <a:t>3/8/2019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DC8D87-0C24-4009-94CE-184352FB2032}"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007441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99B7603-7C4E-40CA-A7B7-327FE84D1A39}" type="datetimeFigureOut">
              <a:rPr lang="en-US" smtClean="0"/>
              <a:t>3/8/2019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DC8D87-0C24-4009-94CE-184352FB2032}" type="slidenum">
              <a:rPr lang="en-US" smtClean="0"/>
              <a:t>‹#›</a:t>
            </a:fld>
            <a:endParaRPr lang="en-US"/>
          </a:p>
        </p:txBody>
      </p:sp>
    </p:spTree>
    <p:extLst>
      <p:ext uri="{BB962C8B-B14F-4D97-AF65-F5344CB8AC3E}">
        <p14:creationId xmlns:p14="http://schemas.microsoft.com/office/powerpoint/2010/main" val="38833072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99B7603-7C4E-40CA-A7B7-327FE84D1A39}" type="datetimeFigureOut">
              <a:rPr lang="en-US" smtClean="0"/>
              <a:t>3/8/2019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DC8D87-0C24-4009-94CE-184352FB2032}"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05099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99B7603-7C4E-40CA-A7B7-327FE84D1A39}" type="datetimeFigureOut">
              <a:rPr lang="en-US" smtClean="0"/>
              <a:t>3/8/2019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DC8D87-0C24-4009-94CE-184352FB2032}" type="slidenum">
              <a:rPr lang="en-US" smtClean="0"/>
              <a:t>‹#›</a:t>
            </a:fld>
            <a:endParaRPr lang="en-US"/>
          </a:p>
        </p:txBody>
      </p:sp>
    </p:spTree>
    <p:extLst>
      <p:ext uri="{BB962C8B-B14F-4D97-AF65-F5344CB8AC3E}">
        <p14:creationId xmlns:p14="http://schemas.microsoft.com/office/powerpoint/2010/main" val="7446652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9B7603-7C4E-40CA-A7B7-327FE84D1A39}" type="datetimeFigureOut">
              <a:rPr lang="en-US" smtClean="0"/>
              <a:t>3/8/2019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DC8D87-0C24-4009-94CE-184352FB2032}" type="slidenum">
              <a:rPr lang="en-US" smtClean="0"/>
              <a:t>‹#›</a:t>
            </a:fld>
            <a:endParaRPr lang="en-US"/>
          </a:p>
        </p:txBody>
      </p:sp>
    </p:spTree>
    <p:extLst>
      <p:ext uri="{BB962C8B-B14F-4D97-AF65-F5344CB8AC3E}">
        <p14:creationId xmlns:p14="http://schemas.microsoft.com/office/powerpoint/2010/main" val="35660867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9B7603-7C4E-40CA-A7B7-327FE84D1A39}" type="datetimeFigureOut">
              <a:rPr lang="en-US" smtClean="0"/>
              <a:t>3/8/2019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DC8D87-0C24-4009-94CE-184352FB2032}" type="slidenum">
              <a:rPr lang="en-US" smtClean="0"/>
              <a:t>‹#›</a:t>
            </a:fld>
            <a:endParaRPr lang="en-US"/>
          </a:p>
        </p:txBody>
      </p:sp>
    </p:spTree>
    <p:extLst>
      <p:ext uri="{BB962C8B-B14F-4D97-AF65-F5344CB8AC3E}">
        <p14:creationId xmlns:p14="http://schemas.microsoft.com/office/powerpoint/2010/main" val="3772895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99B7603-7C4E-40CA-A7B7-327FE84D1A39}" type="datetimeFigureOut">
              <a:rPr lang="en-US" smtClean="0"/>
              <a:t>3/8/2019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1DC8D87-0C24-4009-94CE-184352FB2032}" type="slidenum">
              <a:rPr lang="en-US" smtClean="0"/>
              <a:t>‹#›</a:t>
            </a:fld>
            <a:endParaRPr lang="en-US"/>
          </a:p>
        </p:txBody>
      </p:sp>
    </p:spTree>
    <p:extLst>
      <p:ext uri="{BB962C8B-B14F-4D97-AF65-F5344CB8AC3E}">
        <p14:creationId xmlns:p14="http://schemas.microsoft.com/office/powerpoint/2010/main" val="394759345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5B5D2-0BFB-4841-B022-92D48A056044}"/>
              </a:ext>
            </a:extLst>
          </p:cNvPr>
          <p:cNvSpPr>
            <a:spLocks noGrp="1"/>
          </p:cNvSpPr>
          <p:nvPr>
            <p:ph type="title"/>
          </p:nvPr>
        </p:nvSpPr>
        <p:spPr>
          <a:xfrm>
            <a:off x="2654300" y="1397000"/>
            <a:ext cx="5825202" cy="2653836"/>
          </a:xfrm>
        </p:spPr>
        <p:txBody>
          <a:bodyPr vert="horz" lIns="91440" tIns="45720" rIns="91440" bIns="45720" rtlCol="0" anchor="b">
            <a:normAutofit fontScale="90000"/>
          </a:bodyPr>
          <a:lstStyle/>
          <a:p>
            <a:pPr algn="r"/>
            <a:r>
              <a:rPr lang="en-US" sz="5400" dirty="0"/>
              <a:t>A Brief History of Regional Water Supply Plans and Projects</a:t>
            </a:r>
          </a:p>
        </p:txBody>
      </p:sp>
    </p:spTree>
    <p:extLst>
      <p:ext uri="{BB962C8B-B14F-4D97-AF65-F5344CB8AC3E}">
        <p14:creationId xmlns:p14="http://schemas.microsoft.com/office/powerpoint/2010/main" val="2616607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973A7F6-0C8C-480A-9502-637B7676E062}"/>
              </a:ext>
            </a:extLst>
          </p:cNvPr>
          <p:cNvPicPr>
            <a:picLocks noChangeAspect="1"/>
          </p:cNvPicPr>
          <p:nvPr/>
        </p:nvPicPr>
        <p:blipFill>
          <a:blip r:embed="rId2"/>
          <a:stretch>
            <a:fillRect/>
          </a:stretch>
        </p:blipFill>
        <p:spPr>
          <a:xfrm>
            <a:off x="0" y="132779"/>
            <a:ext cx="12191999" cy="6588053"/>
          </a:xfrm>
          <a:prstGeom prst="rect">
            <a:avLst/>
          </a:prstGeom>
        </p:spPr>
      </p:pic>
    </p:spTree>
    <p:extLst>
      <p:ext uri="{BB962C8B-B14F-4D97-AF65-F5344CB8AC3E}">
        <p14:creationId xmlns:p14="http://schemas.microsoft.com/office/powerpoint/2010/main" val="3623368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5B1F9-A9AA-4E2D-A917-12EB50D49554}"/>
              </a:ext>
            </a:extLst>
          </p:cNvPr>
          <p:cNvSpPr>
            <a:spLocks noGrp="1"/>
          </p:cNvSpPr>
          <p:nvPr>
            <p:ph type="title"/>
          </p:nvPr>
        </p:nvSpPr>
        <p:spPr/>
        <p:txBody>
          <a:bodyPr/>
          <a:lstStyle/>
          <a:p>
            <a:r>
              <a:rPr lang="en-US" dirty="0"/>
              <a:t>Early Industry and water use</a:t>
            </a:r>
          </a:p>
        </p:txBody>
      </p:sp>
      <p:sp>
        <p:nvSpPr>
          <p:cNvPr id="3" name="Content Placeholder 2">
            <a:extLst>
              <a:ext uri="{FF2B5EF4-FFF2-40B4-BE49-F238E27FC236}">
                <a16:creationId xmlns:a16="http://schemas.microsoft.com/office/drawing/2014/main" id="{64CF9970-7E21-4596-BDB9-BD85CA5FCF80}"/>
              </a:ext>
            </a:extLst>
          </p:cNvPr>
          <p:cNvSpPr>
            <a:spLocks noGrp="1"/>
          </p:cNvSpPr>
          <p:nvPr>
            <p:ph idx="1"/>
          </p:nvPr>
        </p:nvSpPr>
        <p:spPr>
          <a:xfrm>
            <a:off x="677334" y="1433015"/>
            <a:ext cx="8596668" cy="5313225"/>
          </a:xfrm>
        </p:spPr>
        <p:txBody>
          <a:bodyPr>
            <a:normAutofit/>
          </a:bodyPr>
          <a:lstStyle/>
          <a:p>
            <a:r>
              <a:rPr lang="en-US" sz="2400" dirty="0"/>
              <a:t>Numerous small water companies and private users sprung up during the late 1800s and supported the communities as well as leather, lime, and lumber industries</a:t>
            </a:r>
          </a:p>
          <a:p>
            <a:r>
              <a:rPr lang="en-US" sz="2400" dirty="0"/>
              <a:t>Developers typically provided the water for the early settlements in the SLV</a:t>
            </a:r>
          </a:p>
          <a:p>
            <a:r>
              <a:rPr lang="en-US" sz="2400" dirty="0"/>
              <a:t>There was no concerted effort to conserve water, or the environment</a:t>
            </a:r>
          </a:p>
          <a:p>
            <a:r>
              <a:rPr lang="en-US" sz="2400" dirty="0"/>
              <a:t>Water laws changed in 1914 allowing for the formation of County Water Districts and restricting surface water use (to an extent)</a:t>
            </a:r>
          </a:p>
          <a:p>
            <a:r>
              <a:rPr lang="en-US" sz="2400" dirty="0"/>
              <a:t>Groundwater use was minimally used</a:t>
            </a:r>
          </a:p>
          <a:p>
            <a:endParaRPr lang="en-US" dirty="0"/>
          </a:p>
          <a:p>
            <a:endParaRPr lang="en-US" dirty="0"/>
          </a:p>
        </p:txBody>
      </p:sp>
    </p:spTree>
    <p:extLst>
      <p:ext uri="{BB962C8B-B14F-4D97-AF65-F5344CB8AC3E}">
        <p14:creationId xmlns:p14="http://schemas.microsoft.com/office/powerpoint/2010/main" val="2838531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CCC36-AFF4-41F1-ABE4-B7E0665934F0}"/>
              </a:ext>
            </a:extLst>
          </p:cNvPr>
          <p:cNvSpPr>
            <a:spLocks noGrp="1"/>
          </p:cNvSpPr>
          <p:nvPr>
            <p:ph type="title"/>
          </p:nvPr>
        </p:nvSpPr>
        <p:spPr/>
        <p:txBody>
          <a:bodyPr/>
          <a:lstStyle/>
          <a:p>
            <a:r>
              <a:rPr lang="en-US" dirty="0"/>
              <a:t>San Lorenzo Valley Water District	</a:t>
            </a:r>
          </a:p>
        </p:txBody>
      </p:sp>
      <p:sp>
        <p:nvSpPr>
          <p:cNvPr id="3" name="Content Placeholder 2">
            <a:extLst>
              <a:ext uri="{FF2B5EF4-FFF2-40B4-BE49-F238E27FC236}">
                <a16:creationId xmlns:a16="http://schemas.microsoft.com/office/drawing/2014/main" id="{8E830BD6-89D9-464B-BC42-4532C00795C2}"/>
              </a:ext>
            </a:extLst>
          </p:cNvPr>
          <p:cNvSpPr>
            <a:spLocks noGrp="1"/>
          </p:cNvSpPr>
          <p:nvPr>
            <p:ph idx="1"/>
          </p:nvPr>
        </p:nvSpPr>
        <p:spPr>
          <a:xfrm>
            <a:off x="677334" y="1379621"/>
            <a:ext cx="8596668" cy="4661741"/>
          </a:xfrm>
        </p:spPr>
        <p:txBody>
          <a:bodyPr>
            <a:normAutofit/>
          </a:bodyPr>
          <a:lstStyle/>
          <a:p>
            <a:r>
              <a:rPr lang="en-US" sz="2400" dirty="0"/>
              <a:t>The San Lorenzo Valley Water District was formed in 1941 to begin coordinating water in the Valley. </a:t>
            </a:r>
          </a:p>
          <a:p>
            <a:r>
              <a:rPr lang="en-US" sz="2400" dirty="0"/>
              <a:t>The District has numerous pre-1914 surface water rights on tributaries to the San Lorenzo river</a:t>
            </a:r>
          </a:p>
          <a:p>
            <a:r>
              <a:rPr lang="en-US" sz="2400" dirty="0"/>
              <a:t>These are a legacy of industry and early development that was consolidated under the SLVWD </a:t>
            </a:r>
          </a:p>
          <a:p>
            <a:r>
              <a:rPr lang="en-US" sz="2400" dirty="0"/>
              <a:t>One appropriative right on Fall Creek</a:t>
            </a:r>
          </a:p>
        </p:txBody>
      </p:sp>
      <p:pic>
        <p:nvPicPr>
          <p:cNvPr id="5" name="Picture 4">
            <a:extLst>
              <a:ext uri="{FF2B5EF4-FFF2-40B4-BE49-F238E27FC236}">
                <a16:creationId xmlns:a16="http://schemas.microsoft.com/office/drawing/2014/main" id="{49B636F1-8E86-46A7-B4D4-52D0C0CEC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44743" y="4981575"/>
            <a:ext cx="2438400" cy="1876425"/>
          </a:xfrm>
          <a:prstGeom prst="rect">
            <a:avLst/>
          </a:prstGeom>
        </p:spPr>
      </p:pic>
    </p:spTree>
    <p:extLst>
      <p:ext uri="{BB962C8B-B14F-4D97-AF65-F5344CB8AC3E}">
        <p14:creationId xmlns:p14="http://schemas.microsoft.com/office/powerpoint/2010/main" val="4238436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296C91-D6EE-49F8-8F4D-4055A5DCB64D}"/>
              </a:ext>
            </a:extLst>
          </p:cNvPr>
          <p:cNvPicPr>
            <a:picLocks noChangeAspect="1"/>
          </p:cNvPicPr>
          <p:nvPr/>
        </p:nvPicPr>
        <p:blipFill rotWithShape="1">
          <a:blip r:embed="rId2">
            <a:extLst>
              <a:ext uri="{28A0092B-C50C-407E-A947-70E740481C1C}">
                <a14:useLocalDpi xmlns:a14="http://schemas.microsoft.com/office/drawing/2010/main" val="0"/>
              </a:ext>
            </a:extLst>
          </a:blip>
          <a:srcRect l="7084" r="12777"/>
          <a:stretch/>
        </p:blipFill>
        <p:spPr>
          <a:xfrm rot="5400000">
            <a:off x="2877316" y="246091"/>
            <a:ext cx="6808846" cy="6372227"/>
          </a:xfrm>
          <a:prstGeom prst="rect">
            <a:avLst/>
          </a:prstGeom>
        </p:spPr>
      </p:pic>
    </p:spTree>
    <p:extLst>
      <p:ext uri="{BB962C8B-B14F-4D97-AF65-F5344CB8AC3E}">
        <p14:creationId xmlns:p14="http://schemas.microsoft.com/office/powerpoint/2010/main" val="4199179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A33C8-4DFC-41AC-BAAD-72B917153224}"/>
              </a:ext>
            </a:extLst>
          </p:cNvPr>
          <p:cNvSpPr>
            <a:spLocks noGrp="1"/>
          </p:cNvSpPr>
          <p:nvPr>
            <p:ph type="title"/>
          </p:nvPr>
        </p:nvSpPr>
        <p:spPr/>
        <p:txBody>
          <a:bodyPr/>
          <a:lstStyle/>
          <a:p>
            <a:r>
              <a:rPr lang="en-US" dirty="0"/>
              <a:t>Scotts Valley Water District</a:t>
            </a:r>
          </a:p>
        </p:txBody>
      </p:sp>
      <p:sp>
        <p:nvSpPr>
          <p:cNvPr id="3" name="Content Placeholder 2">
            <a:extLst>
              <a:ext uri="{FF2B5EF4-FFF2-40B4-BE49-F238E27FC236}">
                <a16:creationId xmlns:a16="http://schemas.microsoft.com/office/drawing/2014/main" id="{0C025D3E-2563-43BE-AEF6-A8CB61BD0BB0}"/>
              </a:ext>
            </a:extLst>
          </p:cNvPr>
          <p:cNvSpPr>
            <a:spLocks noGrp="1"/>
          </p:cNvSpPr>
          <p:nvPr>
            <p:ph idx="1"/>
          </p:nvPr>
        </p:nvSpPr>
        <p:spPr>
          <a:xfrm>
            <a:off x="677334" y="1637731"/>
            <a:ext cx="8596668" cy="4403631"/>
          </a:xfrm>
        </p:spPr>
        <p:txBody>
          <a:bodyPr/>
          <a:lstStyle/>
          <a:p>
            <a:r>
              <a:rPr lang="en-US" sz="2400" dirty="0"/>
              <a:t>Formed in 1961 by combining several private pumpers and assuming ownership of their wells.</a:t>
            </a:r>
          </a:p>
          <a:p>
            <a:r>
              <a:rPr lang="en-US" sz="2400" dirty="0"/>
              <a:t>No use of surface water</a:t>
            </a:r>
          </a:p>
          <a:p>
            <a:endParaRPr lang="en-US" dirty="0"/>
          </a:p>
        </p:txBody>
      </p:sp>
      <p:pic>
        <p:nvPicPr>
          <p:cNvPr id="5" name="Picture 4">
            <a:extLst>
              <a:ext uri="{FF2B5EF4-FFF2-40B4-BE49-F238E27FC236}">
                <a16:creationId xmlns:a16="http://schemas.microsoft.com/office/drawing/2014/main" id="{99A5BBF6-29E2-498B-A99D-25D44DC44E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12085" y="3950208"/>
            <a:ext cx="2743200" cy="2907792"/>
          </a:xfrm>
          <a:prstGeom prst="rect">
            <a:avLst/>
          </a:prstGeom>
        </p:spPr>
      </p:pic>
    </p:spTree>
    <p:extLst>
      <p:ext uri="{BB962C8B-B14F-4D97-AF65-F5344CB8AC3E}">
        <p14:creationId xmlns:p14="http://schemas.microsoft.com/office/powerpoint/2010/main" val="2001470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5291C1-9575-42BA-B78A-CA94BE67B286}"/>
              </a:ext>
            </a:extLst>
          </p:cNvPr>
          <p:cNvSpPr>
            <a:spLocks noGrp="1"/>
          </p:cNvSpPr>
          <p:nvPr>
            <p:ph type="title"/>
          </p:nvPr>
        </p:nvSpPr>
        <p:spPr>
          <a:xfrm>
            <a:off x="658694" y="1382486"/>
            <a:ext cx="2660686" cy="4093028"/>
          </a:xfrm>
        </p:spPr>
        <p:txBody>
          <a:bodyPr anchor="ctr">
            <a:normAutofit/>
          </a:bodyPr>
          <a:lstStyle/>
          <a:p>
            <a:r>
              <a:rPr lang="en-US" sz="3800" dirty="0"/>
              <a:t>Regional Water Supply Planning</a:t>
            </a:r>
          </a:p>
        </p:txBody>
      </p:sp>
      <p:graphicFrame>
        <p:nvGraphicFramePr>
          <p:cNvPr id="7" name="Content Placeholder 4">
            <a:extLst>
              <a:ext uri="{FF2B5EF4-FFF2-40B4-BE49-F238E27FC236}">
                <a16:creationId xmlns:a16="http://schemas.microsoft.com/office/drawing/2014/main" id="{A9A979BF-5727-4FC9-86A7-C10E1F90921A}"/>
              </a:ext>
            </a:extLst>
          </p:cNvPr>
          <p:cNvGraphicFramePr>
            <a:graphicFrameLocks noGrp="1"/>
          </p:cNvGraphicFramePr>
          <p:nvPr>
            <p:ph idx="1"/>
            <p:extLst>
              <p:ext uri="{D42A27DB-BD31-4B8C-83A1-F6EECF244321}">
                <p14:modId xmlns:p14="http://schemas.microsoft.com/office/powerpoint/2010/main" val="155033396"/>
              </p:ext>
            </p:extLst>
          </p:nvPr>
        </p:nvGraphicFramePr>
        <p:xfrm>
          <a:off x="4064001" y="152400"/>
          <a:ext cx="7840132" cy="6705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78561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EE878-1E04-452A-9F83-5FEB746489B5}"/>
              </a:ext>
            </a:extLst>
          </p:cNvPr>
          <p:cNvSpPr>
            <a:spLocks noGrp="1"/>
          </p:cNvSpPr>
          <p:nvPr>
            <p:ph type="title"/>
          </p:nvPr>
        </p:nvSpPr>
        <p:spPr>
          <a:xfrm>
            <a:off x="199663" y="200167"/>
            <a:ext cx="10158988" cy="1320800"/>
          </a:xfrm>
        </p:spPr>
        <p:txBody>
          <a:bodyPr/>
          <a:lstStyle/>
          <a:p>
            <a:r>
              <a:rPr lang="en-US" dirty="0"/>
              <a:t>Santa Cruz and Monterey Counties Investigation	</a:t>
            </a:r>
          </a:p>
        </p:txBody>
      </p:sp>
      <p:sp>
        <p:nvSpPr>
          <p:cNvPr id="3" name="Content Placeholder 2">
            <a:extLst>
              <a:ext uri="{FF2B5EF4-FFF2-40B4-BE49-F238E27FC236}">
                <a16:creationId xmlns:a16="http://schemas.microsoft.com/office/drawing/2014/main" id="{26FE1A02-8F67-46B3-8ADC-06A09503F3D3}"/>
              </a:ext>
            </a:extLst>
          </p:cNvPr>
          <p:cNvSpPr>
            <a:spLocks noGrp="1"/>
          </p:cNvSpPr>
          <p:nvPr>
            <p:ph idx="1"/>
          </p:nvPr>
        </p:nvSpPr>
        <p:spPr>
          <a:xfrm>
            <a:off x="677334" y="1078173"/>
            <a:ext cx="9348982" cy="5779827"/>
          </a:xfrm>
        </p:spPr>
        <p:txBody>
          <a:bodyPr>
            <a:normAutofit/>
          </a:bodyPr>
          <a:lstStyle/>
          <a:p>
            <a:r>
              <a:rPr lang="en-US" sz="2400" dirty="0"/>
              <a:t>Commissioned in 1948 and published in 1953 by the State Water Board</a:t>
            </a:r>
          </a:p>
          <a:p>
            <a:r>
              <a:rPr lang="en-US" sz="2400" dirty="0"/>
              <a:t>At the time, the population of the San Lorenzo Valley north of Felton was served by 24 small water companies which principally relied on direct surface diversion</a:t>
            </a:r>
          </a:p>
          <a:p>
            <a:r>
              <a:rPr lang="en-US" sz="2400" dirty="0"/>
              <a:t>Scotts Valley was served by several small water supply agencies diverting surface flows from </a:t>
            </a:r>
            <a:r>
              <a:rPr lang="en-US" sz="2400" dirty="0" err="1"/>
              <a:t>Carbanero</a:t>
            </a:r>
            <a:r>
              <a:rPr lang="en-US" sz="2400" dirty="0"/>
              <a:t> Creek, as well as a number of small private wells.</a:t>
            </a:r>
          </a:p>
          <a:p>
            <a:r>
              <a:rPr lang="en-US" sz="2400" dirty="0"/>
              <a:t>Recommended a degree of coordination and further study</a:t>
            </a:r>
          </a:p>
        </p:txBody>
      </p:sp>
    </p:spTree>
    <p:extLst>
      <p:ext uri="{BB962C8B-B14F-4D97-AF65-F5344CB8AC3E}">
        <p14:creationId xmlns:p14="http://schemas.microsoft.com/office/powerpoint/2010/main" val="1692044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8462A-FEBA-4848-81CC-3F8DA3E47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2109F83F-40FE-4DB3-84CC-09FB3340D0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1DE492D7-C3C3-48FF-80C8-37021EA026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0B30FF97-2E9A-490A-AED2-90BA2E0EC1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25">
              <a:extLst>
                <a:ext uri="{FF2B5EF4-FFF2-40B4-BE49-F238E27FC236}">
                  <a16:creationId xmlns:a16="http://schemas.microsoft.com/office/drawing/2014/main" id="{B6D53C7D-A312-47B6-A66A-230A19CFA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9329D58C-0D2E-4A2B-AD6A-9CEE506784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7">
              <a:extLst>
                <a:ext uri="{FF2B5EF4-FFF2-40B4-BE49-F238E27FC236}">
                  <a16:creationId xmlns:a16="http://schemas.microsoft.com/office/drawing/2014/main" id="{9D446EDE-C690-4461-8BF2-7634808FC8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8">
              <a:extLst>
                <a:ext uri="{FF2B5EF4-FFF2-40B4-BE49-F238E27FC236}">
                  <a16:creationId xmlns:a16="http://schemas.microsoft.com/office/drawing/2014/main" id="{323F3D34-6531-4AD7-A8C6-195A09028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9">
              <a:extLst>
                <a:ext uri="{FF2B5EF4-FFF2-40B4-BE49-F238E27FC236}">
                  <a16:creationId xmlns:a16="http://schemas.microsoft.com/office/drawing/2014/main" id="{B9B0AE3F-2350-435F-A9B0-C310BF8763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16">
              <a:extLst>
                <a:ext uri="{FF2B5EF4-FFF2-40B4-BE49-F238E27FC236}">
                  <a16:creationId xmlns:a16="http://schemas.microsoft.com/office/drawing/2014/main" id="{4EFA655C-9E50-4C14-A89E-AD7B648E4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3E843863-7D25-4C01-9A17-E817CB6D99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0" name="Rectangle 19">
            <a:extLst>
              <a:ext uri="{FF2B5EF4-FFF2-40B4-BE49-F238E27FC236}">
                <a16:creationId xmlns:a16="http://schemas.microsoft.com/office/drawing/2014/main" id="{7941F9B1-B01B-4A84-89D9-B169AEB4E4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3D72C01-176B-4383-A373-A76A3FBA4256}"/>
              </a:ext>
            </a:extLst>
          </p:cNvPr>
          <p:cNvPicPr>
            <a:picLocks noChangeAspect="1"/>
          </p:cNvPicPr>
          <p:nvPr/>
        </p:nvPicPr>
        <p:blipFill>
          <a:blip r:embed="rId2"/>
          <a:stretch>
            <a:fillRect/>
          </a:stretch>
        </p:blipFill>
        <p:spPr>
          <a:xfrm>
            <a:off x="2698297" y="0"/>
            <a:ext cx="9356271" cy="6855933"/>
          </a:xfrm>
          <a:prstGeom prst="rect">
            <a:avLst/>
          </a:prstGeom>
        </p:spPr>
      </p:pic>
      <p:sp>
        <p:nvSpPr>
          <p:cNvPr id="3" name="Oval 2">
            <a:extLst>
              <a:ext uri="{FF2B5EF4-FFF2-40B4-BE49-F238E27FC236}">
                <a16:creationId xmlns:a16="http://schemas.microsoft.com/office/drawing/2014/main" id="{9FBE7699-58B9-4F81-A226-EEBB58DA04FC}"/>
              </a:ext>
            </a:extLst>
          </p:cNvPr>
          <p:cNvSpPr/>
          <p:nvPr/>
        </p:nvSpPr>
        <p:spPr>
          <a:xfrm>
            <a:off x="7301737" y="3585147"/>
            <a:ext cx="4632251" cy="32622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C6ACE680-9EA1-43D5-8C7F-807EDABD699B}"/>
              </a:ext>
            </a:extLst>
          </p:cNvPr>
          <p:cNvSpPr/>
          <p:nvPr/>
        </p:nvSpPr>
        <p:spPr>
          <a:xfrm>
            <a:off x="2881595" y="2939193"/>
            <a:ext cx="4632251" cy="32622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8133726-DC97-41FB-A57E-6F58299A18B4}"/>
              </a:ext>
            </a:extLst>
          </p:cNvPr>
          <p:cNvSpPr/>
          <p:nvPr/>
        </p:nvSpPr>
        <p:spPr>
          <a:xfrm>
            <a:off x="2867376" y="4999300"/>
            <a:ext cx="4632251" cy="32622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E3E33740-0E31-47C3-BC07-F18A1FD28D05}"/>
              </a:ext>
            </a:extLst>
          </p:cNvPr>
          <p:cNvSpPr/>
          <p:nvPr/>
        </p:nvSpPr>
        <p:spPr>
          <a:xfrm>
            <a:off x="7158544" y="952683"/>
            <a:ext cx="4632251" cy="32622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A975DF1-56E2-469B-9FFC-E9438B8B9EA0}"/>
              </a:ext>
            </a:extLst>
          </p:cNvPr>
          <p:cNvSpPr txBox="1"/>
          <p:nvPr/>
        </p:nvSpPr>
        <p:spPr>
          <a:xfrm>
            <a:off x="477012" y="1856096"/>
            <a:ext cx="2218111" cy="4154984"/>
          </a:xfrm>
          <a:prstGeom prst="rect">
            <a:avLst/>
          </a:prstGeom>
          <a:noFill/>
        </p:spPr>
        <p:txBody>
          <a:bodyPr wrap="square" rtlCol="0">
            <a:spAutoFit/>
          </a:bodyPr>
          <a:lstStyle/>
          <a:p>
            <a:r>
              <a:rPr lang="en-US" sz="2400" dirty="0"/>
              <a:t>45 service connections in the San Lorenzo Unit (including Scotts Valley and Santa Cruz) using solely  groundwater in 1949.</a:t>
            </a:r>
          </a:p>
        </p:txBody>
      </p:sp>
      <p:sp>
        <p:nvSpPr>
          <p:cNvPr id="24" name="Oval 23">
            <a:extLst>
              <a:ext uri="{FF2B5EF4-FFF2-40B4-BE49-F238E27FC236}">
                <a16:creationId xmlns:a16="http://schemas.microsoft.com/office/drawing/2014/main" id="{AE3E648D-1DF8-4BAF-B5E3-1BC24710B3BE}"/>
              </a:ext>
            </a:extLst>
          </p:cNvPr>
          <p:cNvSpPr/>
          <p:nvPr/>
        </p:nvSpPr>
        <p:spPr>
          <a:xfrm>
            <a:off x="7425267" y="1272414"/>
            <a:ext cx="4632251" cy="32622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3927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27068-5F6E-4E97-8DC5-D4B979EE1382}"/>
              </a:ext>
            </a:extLst>
          </p:cNvPr>
          <p:cNvSpPr>
            <a:spLocks noGrp="1"/>
          </p:cNvSpPr>
          <p:nvPr>
            <p:ph type="title"/>
          </p:nvPr>
        </p:nvSpPr>
        <p:spPr>
          <a:xfrm>
            <a:off x="778933" y="287868"/>
            <a:ext cx="8192695" cy="1642532"/>
          </a:xfrm>
        </p:spPr>
        <p:txBody>
          <a:bodyPr>
            <a:normAutofit/>
          </a:bodyPr>
          <a:lstStyle/>
          <a:p>
            <a:pPr>
              <a:lnSpc>
                <a:spcPct val="90000"/>
              </a:lnSpc>
            </a:pPr>
            <a:r>
              <a:rPr lang="en-US" dirty="0"/>
              <a:t>Report on Santa Cruz County Master Plan of Water Development</a:t>
            </a:r>
          </a:p>
        </p:txBody>
      </p:sp>
      <p:sp>
        <p:nvSpPr>
          <p:cNvPr id="3" name="Content Placeholder 2">
            <a:extLst>
              <a:ext uri="{FF2B5EF4-FFF2-40B4-BE49-F238E27FC236}">
                <a16:creationId xmlns:a16="http://schemas.microsoft.com/office/drawing/2014/main" id="{A8C46799-EE7B-4D43-94B2-23E9F82FAE5C}"/>
              </a:ext>
            </a:extLst>
          </p:cNvPr>
          <p:cNvSpPr>
            <a:spLocks noGrp="1"/>
          </p:cNvSpPr>
          <p:nvPr>
            <p:ph idx="1"/>
          </p:nvPr>
        </p:nvSpPr>
        <p:spPr>
          <a:xfrm>
            <a:off x="457200" y="1591733"/>
            <a:ext cx="9652000" cy="4978399"/>
          </a:xfrm>
        </p:spPr>
        <p:txBody>
          <a:bodyPr>
            <a:normAutofit/>
          </a:bodyPr>
          <a:lstStyle/>
          <a:p>
            <a:r>
              <a:rPr lang="en-US" sz="3200" dirty="0"/>
              <a:t>Written for the County of Santa Cruz in 1957 and identified the following problems:</a:t>
            </a:r>
          </a:p>
          <a:p>
            <a:pPr lvl="1"/>
            <a:r>
              <a:rPr lang="en-US" sz="2800" dirty="0"/>
              <a:t>The supply for the City of Santa Cruz was only adequate in average rain years or better</a:t>
            </a:r>
          </a:p>
          <a:p>
            <a:pPr lvl="1"/>
            <a:r>
              <a:rPr lang="en-US" sz="2800" dirty="0"/>
              <a:t>There were no storage reservoirs</a:t>
            </a:r>
          </a:p>
          <a:p>
            <a:pPr lvl="1"/>
            <a:r>
              <a:rPr lang="en-US" sz="2800" dirty="0"/>
              <a:t>Data collection throughout the County was inadequate</a:t>
            </a:r>
          </a:p>
          <a:p>
            <a:endParaRPr lang="en-US" sz="1600" dirty="0"/>
          </a:p>
        </p:txBody>
      </p:sp>
    </p:spTree>
    <p:extLst>
      <p:ext uri="{BB962C8B-B14F-4D97-AF65-F5344CB8AC3E}">
        <p14:creationId xmlns:p14="http://schemas.microsoft.com/office/powerpoint/2010/main" val="3061278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27068-5F6E-4E97-8DC5-D4B979EE1382}"/>
              </a:ext>
            </a:extLst>
          </p:cNvPr>
          <p:cNvSpPr>
            <a:spLocks noGrp="1"/>
          </p:cNvSpPr>
          <p:nvPr>
            <p:ph type="title"/>
          </p:nvPr>
        </p:nvSpPr>
        <p:spPr>
          <a:xfrm>
            <a:off x="379307" y="189652"/>
            <a:ext cx="8836161" cy="1710267"/>
          </a:xfrm>
        </p:spPr>
        <p:txBody>
          <a:bodyPr>
            <a:normAutofit/>
          </a:bodyPr>
          <a:lstStyle/>
          <a:p>
            <a:pPr>
              <a:lnSpc>
                <a:spcPct val="90000"/>
              </a:lnSpc>
            </a:pPr>
            <a:r>
              <a:rPr lang="en-US" dirty="0"/>
              <a:t>Report on Santa Cruz County Master Plan of Water Development cont.</a:t>
            </a:r>
          </a:p>
        </p:txBody>
      </p:sp>
      <p:sp>
        <p:nvSpPr>
          <p:cNvPr id="3" name="Content Placeholder 2">
            <a:extLst>
              <a:ext uri="{FF2B5EF4-FFF2-40B4-BE49-F238E27FC236}">
                <a16:creationId xmlns:a16="http://schemas.microsoft.com/office/drawing/2014/main" id="{A8C46799-EE7B-4D43-94B2-23E9F82FAE5C}"/>
              </a:ext>
            </a:extLst>
          </p:cNvPr>
          <p:cNvSpPr>
            <a:spLocks noGrp="1"/>
          </p:cNvSpPr>
          <p:nvPr>
            <p:ph idx="1"/>
          </p:nvPr>
        </p:nvSpPr>
        <p:spPr>
          <a:xfrm>
            <a:off x="135467" y="1439333"/>
            <a:ext cx="10397066" cy="5418667"/>
          </a:xfrm>
        </p:spPr>
        <p:txBody>
          <a:bodyPr>
            <a:normAutofit/>
          </a:bodyPr>
          <a:lstStyle/>
          <a:p>
            <a:pPr>
              <a:lnSpc>
                <a:spcPct val="90000"/>
              </a:lnSpc>
            </a:pPr>
            <a:r>
              <a:rPr lang="en-US" sz="3200" dirty="0"/>
              <a:t>Suggested 6 storage reservoirs throughout the County:</a:t>
            </a:r>
          </a:p>
          <a:p>
            <a:pPr lvl="1">
              <a:lnSpc>
                <a:spcPct val="90000"/>
              </a:lnSpc>
              <a:spcBef>
                <a:spcPts val="300"/>
              </a:spcBef>
            </a:pPr>
            <a:r>
              <a:rPr lang="en-US" sz="2800" dirty="0"/>
              <a:t>Newell Creek (later dammed to create Loch Lomond)</a:t>
            </a:r>
          </a:p>
          <a:p>
            <a:pPr lvl="1">
              <a:lnSpc>
                <a:spcPct val="90000"/>
              </a:lnSpc>
              <a:spcBef>
                <a:spcPts val="300"/>
              </a:spcBef>
            </a:pPr>
            <a:r>
              <a:rPr lang="en-US" sz="2800" dirty="0" err="1"/>
              <a:t>Zayante</a:t>
            </a:r>
            <a:r>
              <a:rPr lang="en-US" sz="2800" dirty="0"/>
              <a:t> Creek</a:t>
            </a:r>
          </a:p>
          <a:p>
            <a:pPr lvl="1">
              <a:lnSpc>
                <a:spcPct val="90000"/>
              </a:lnSpc>
              <a:spcBef>
                <a:spcPts val="300"/>
              </a:spcBef>
            </a:pPr>
            <a:r>
              <a:rPr lang="en-US" sz="2800" dirty="0"/>
              <a:t>Glenwood</a:t>
            </a:r>
          </a:p>
          <a:p>
            <a:pPr lvl="1">
              <a:lnSpc>
                <a:spcPct val="90000"/>
              </a:lnSpc>
              <a:spcBef>
                <a:spcPts val="300"/>
              </a:spcBef>
            </a:pPr>
            <a:r>
              <a:rPr lang="en-US" sz="2800" dirty="0"/>
              <a:t>Upper Soquel</a:t>
            </a:r>
          </a:p>
          <a:p>
            <a:pPr lvl="1">
              <a:lnSpc>
                <a:spcPct val="90000"/>
              </a:lnSpc>
              <a:spcBef>
                <a:spcPts val="300"/>
              </a:spcBef>
            </a:pPr>
            <a:r>
              <a:rPr lang="en-US" sz="2800" dirty="0"/>
              <a:t>Aptos </a:t>
            </a:r>
          </a:p>
          <a:p>
            <a:pPr lvl="1">
              <a:lnSpc>
                <a:spcPct val="90000"/>
              </a:lnSpc>
              <a:spcBef>
                <a:spcPts val="300"/>
              </a:spcBef>
            </a:pPr>
            <a:r>
              <a:rPr lang="en-US" sz="2800" dirty="0"/>
              <a:t>Scott Creek</a:t>
            </a:r>
          </a:p>
          <a:p>
            <a:pPr>
              <a:lnSpc>
                <a:spcPct val="90000"/>
              </a:lnSpc>
            </a:pPr>
            <a:r>
              <a:rPr lang="en-US" sz="3200" dirty="0"/>
              <a:t>No consideration of flow requirements for fisheries</a:t>
            </a:r>
          </a:p>
          <a:p>
            <a:pPr>
              <a:lnSpc>
                <a:spcPct val="90000"/>
              </a:lnSpc>
            </a:pPr>
            <a:endParaRPr lang="en-US" dirty="0"/>
          </a:p>
          <a:p>
            <a:pPr>
              <a:lnSpc>
                <a:spcPct val="90000"/>
              </a:lnSpc>
            </a:pPr>
            <a:endParaRPr lang="en-US" dirty="0"/>
          </a:p>
        </p:txBody>
      </p:sp>
    </p:spTree>
    <p:extLst>
      <p:ext uri="{BB962C8B-B14F-4D97-AF65-F5344CB8AC3E}">
        <p14:creationId xmlns:p14="http://schemas.microsoft.com/office/powerpoint/2010/main" val="3272749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7B6BD-E306-4B6F-9DB9-3C65704AEFF3}"/>
              </a:ext>
            </a:extLst>
          </p:cNvPr>
          <p:cNvSpPr>
            <a:spLocks noGrp="1"/>
          </p:cNvSpPr>
          <p:nvPr>
            <p:ph type="title"/>
          </p:nvPr>
        </p:nvSpPr>
        <p:spPr>
          <a:xfrm>
            <a:off x="2524127" y="609600"/>
            <a:ext cx="6447501" cy="1320800"/>
          </a:xfrm>
        </p:spPr>
        <p:txBody>
          <a:bodyPr>
            <a:normAutofit/>
          </a:bodyPr>
          <a:lstStyle/>
          <a:p>
            <a:endParaRPr lang="en-US"/>
          </a:p>
        </p:txBody>
      </p:sp>
      <p:pic>
        <p:nvPicPr>
          <p:cNvPr id="13" name="Content Placeholder 4">
            <a:extLst>
              <a:ext uri="{FF2B5EF4-FFF2-40B4-BE49-F238E27FC236}">
                <a16:creationId xmlns:a16="http://schemas.microsoft.com/office/drawing/2014/main" id="{DDB8787B-A01E-477D-B1B5-E58C42222A32}"/>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4077" t="20339" r="1903" b="20339"/>
          <a:stretch/>
        </p:blipFill>
        <p:spPr>
          <a:xfrm rot="10800000">
            <a:off x="13421" y="1099911"/>
            <a:ext cx="12178579" cy="5763078"/>
          </a:xfrm>
        </p:spPr>
      </p:pic>
      <p:sp>
        <p:nvSpPr>
          <p:cNvPr id="15" name="Oval 14">
            <a:extLst>
              <a:ext uri="{FF2B5EF4-FFF2-40B4-BE49-F238E27FC236}">
                <a16:creationId xmlns:a16="http://schemas.microsoft.com/office/drawing/2014/main" id="{168371F8-87FD-46A4-ADEE-242673D839CD}"/>
              </a:ext>
            </a:extLst>
          </p:cNvPr>
          <p:cNvSpPr/>
          <p:nvPr/>
        </p:nvSpPr>
        <p:spPr>
          <a:xfrm rot="5400000">
            <a:off x="4188662" y="2717297"/>
            <a:ext cx="769442" cy="42291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8E584D1B-A926-4733-BA85-8770C6050E8F}"/>
              </a:ext>
            </a:extLst>
          </p:cNvPr>
          <p:cNvSpPr/>
          <p:nvPr/>
        </p:nvSpPr>
        <p:spPr>
          <a:xfrm rot="5400000">
            <a:off x="3657388" y="3150193"/>
            <a:ext cx="534802"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DC93684A-7478-47ED-B1AC-D048E7291527}"/>
              </a:ext>
            </a:extLst>
          </p:cNvPr>
          <p:cNvSpPr/>
          <p:nvPr/>
        </p:nvSpPr>
        <p:spPr>
          <a:xfrm>
            <a:off x="5270844" y="2486620"/>
            <a:ext cx="473904"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0D5917B0-3925-438A-8862-2C845E91D7A6}"/>
              </a:ext>
            </a:extLst>
          </p:cNvPr>
          <p:cNvSpPr/>
          <p:nvPr/>
        </p:nvSpPr>
        <p:spPr>
          <a:xfrm rot="2176849">
            <a:off x="5821055" y="2342842"/>
            <a:ext cx="563311"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0134ED64-919D-4624-994E-3A1F593A3BFE}"/>
              </a:ext>
            </a:extLst>
          </p:cNvPr>
          <p:cNvSpPr/>
          <p:nvPr/>
        </p:nvSpPr>
        <p:spPr>
          <a:xfrm rot="3239337">
            <a:off x="6790378" y="3421729"/>
            <a:ext cx="612945"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AEF80319-3AD6-4221-8D0F-3B9414553DBA}"/>
              </a:ext>
            </a:extLst>
          </p:cNvPr>
          <p:cNvSpPr/>
          <p:nvPr/>
        </p:nvSpPr>
        <p:spPr>
          <a:xfrm rot="18933327">
            <a:off x="10541822" y="3463983"/>
            <a:ext cx="811749"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C29E5B21-9F9A-484C-9362-06C2F5D91C05}"/>
              </a:ext>
            </a:extLst>
          </p:cNvPr>
          <p:cNvSpPr/>
          <p:nvPr/>
        </p:nvSpPr>
        <p:spPr>
          <a:xfrm rot="1526634">
            <a:off x="7572767" y="2344472"/>
            <a:ext cx="847116"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a16="http://schemas.microsoft.com/office/drawing/2014/main" id="{023C1224-5106-458F-AFAE-9FDF573ECBAD}"/>
              </a:ext>
            </a:extLst>
          </p:cNvPr>
          <p:cNvSpPr/>
          <p:nvPr/>
        </p:nvSpPr>
        <p:spPr>
          <a:xfrm rot="1734652">
            <a:off x="1249224" y="5068809"/>
            <a:ext cx="1249263" cy="40211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a:extLst>
              <a:ext uri="{FF2B5EF4-FFF2-40B4-BE49-F238E27FC236}">
                <a16:creationId xmlns:a16="http://schemas.microsoft.com/office/drawing/2014/main" id="{BB6BCBA3-446C-4825-BA3C-2A978B80C2CE}"/>
              </a:ext>
            </a:extLst>
          </p:cNvPr>
          <p:cNvSpPr txBox="1"/>
          <p:nvPr/>
        </p:nvSpPr>
        <p:spPr>
          <a:xfrm>
            <a:off x="1737098" y="4266201"/>
            <a:ext cx="1066800" cy="769441"/>
          </a:xfrm>
          <a:prstGeom prst="rect">
            <a:avLst/>
          </a:prstGeom>
          <a:noFill/>
        </p:spPr>
        <p:txBody>
          <a:bodyPr wrap="square" rtlCol="0">
            <a:spAutoFit/>
          </a:bodyPr>
          <a:lstStyle/>
          <a:p>
            <a:r>
              <a:rPr lang="en-US" sz="1100" dirty="0">
                <a:solidFill>
                  <a:srgbClr val="C00000"/>
                </a:solidFill>
              </a:rPr>
              <a:t>Scott Creek Reservoir, yield 10,000AFY</a:t>
            </a:r>
          </a:p>
        </p:txBody>
      </p:sp>
      <p:sp>
        <p:nvSpPr>
          <p:cNvPr id="29" name="TextBox 28">
            <a:extLst>
              <a:ext uri="{FF2B5EF4-FFF2-40B4-BE49-F238E27FC236}">
                <a16:creationId xmlns:a16="http://schemas.microsoft.com/office/drawing/2014/main" id="{A82B4417-09B9-46CD-A301-F2A1044011F8}"/>
              </a:ext>
            </a:extLst>
          </p:cNvPr>
          <p:cNvSpPr txBox="1"/>
          <p:nvPr/>
        </p:nvSpPr>
        <p:spPr>
          <a:xfrm>
            <a:off x="2576768" y="2928755"/>
            <a:ext cx="1066800" cy="769441"/>
          </a:xfrm>
          <a:prstGeom prst="rect">
            <a:avLst/>
          </a:prstGeom>
          <a:noFill/>
        </p:spPr>
        <p:txBody>
          <a:bodyPr wrap="square" rtlCol="0">
            <a:spAutoFit/>
          </a:bodyPr>
          <a:lstStyle/>
          <a:p>
            <a:r>
              <a:rPr lang="en-US" sz="1100" dirty="0">
                <a:solidFill>
                  <a:srgbClr val="C00000"/>
                </a:solidFill>
              </a:rPr>
              <a:t>Newell Creek Reservoir, yield 4,000AFY</a:t>
            </a:r>
          </a:p>
        </p:txBody>
      </p:sp>
      <p:sp>
        <p:nvSpPr>
          <p:cNvPr id="30" name="TextBox 29">
            <a:extLst>
              <a:ext uri="{FF2B5EF4-FFF2-40B4-BE49-F238E27FC236}">
                <a16:creationId xmlns:a16="http://schemas.microsoft.com/office/drawing/2014/main" id="{A49A9EE1-E0AF-4074-9968-6FE3380824C1}"/>
              </a:ext>
            </a:extLst>
          </p:cNvPr>
          <p:cNvSpPr txBox="1"/>
          <p:nvPr/>
        </p:nvSpPr>
        <p:spPr>
          <a:xfrm>
            <a:off x="3836565" y="1633827"/>
            <a:ext cx="848688" cy="938719"/>
          </a:xfrm>
          <a:prstGeom prst="rect">
            <a:avLst/>
          </a:prstGeom>
          <a:noFill/>
        </p:spPr>
        <p:txBody>
          <a:bodyPr wrap="square" rtlCol="0">
            <a:spAutoFit/>
          </a:bodyPr>
          <a:lstStyle/>
          <a:p>
            <a:r>
              <a:rPr lang="en-US" sz="1100" dirty="0" err="1">
                <a:solidFill>
                  <a:srgbClr val="C00000"/>
                </a:solidFill>
              </a:rPr>
              <a:t>Zayante</a:t>
            </a:r>
            <a:r>
              <a:rPr lang="en-US" sz="1100" dirty="0">
                <a:solidFill>
                  <a:srgbClr val="C00000"/>
                </a:solidFill>
              </a:rPr>
              <a:t> Creek Reservoir, yield 4,000AFY</a:t>
            </a:r>
          </a:p>
        </p:txBody>
      </p:sp>
      <p:sp>
        <p:nvSpPr>
          <p:cNvPr id="31" name="TextBox 30">
            <a:extLst>
              <a:ext uri="{FF2B5EF4-FFF2-40B4-BE49-F238E27FC236}">
                <a16:creationId xmlns:a16="http://schemas.microsoft.com/office/drawing/2014/main" id="{C106927A-E69C-401D-BAEA-D3490DF8590C}"/>
              </a:ext>
            </a:extLst>
          </p:cNvPr>
          <p:cNvSpPr txBox="1"/>
          <p:nvPr/>
        </p:nvSpPr>
        <p:spPr>
          <a:xfrm>
            <a:off x="4959857" y="1734196"/>
            <a:ext cx="1066800" cy="769441"/>
          </a:xfrm>
          <a:prstGeom prst="rect">
            <a:avLst/>
          </a:prstGeom>
          <a:noFill/>
        </p:spPr>
        <p:txBody>
          <a:bodyPr wrap="square" rtlCol="0">
            <a:spAutoFit/>
          </a:bodyPr>
          <a:lstStyle/>
          <a:p>
            <a:r>
              <a:rPr lang="en-US" sz="1100" dirty="0">
                <a:solidFill>
                  <a:srgbClr val="C00000"/>
                </a:solidFill>
              </a:rPr>
              <a:t>Glenwood Reservoir, yield 4,000AFY</a:t>
            </a:r>
          </a:p>
        </p:txBody>
      </p:sp>
      <p:sp>
        <p:nvSpPr>
          <p:cNvPr id="32" name="TextBox 31">
            <a:extLst>
              <a:ext uri="{FF2B5EF4-FFF2-40B4-BE49-F238E27FC236}">
                <a16:creationId xmlns:a16="http://schemas.microsoft.com/office/drawing/2014/main" id="{8AD03CC4-D40A-4269-9914-749DB789A320}"/>
              </a:ext>
            </a:extLst>
          </p:cNvPr>
          <p:cNvSpPr txBox="1"/>
          <p:nvPr/>
        </p:nvSpPr>
        <p:spPr>
          <a:xfrm>
            <a:off x="6036643" y="1550093"/>
            <a:ext cx="1066800" cy="769441"/>
          </a:xfrm>
          <a:prstGeom prst="rect">
            <a:avLst/>
          </a:prstGeom>
          <a:noFill/>
        </p:spPr>
        <p:txBody>
          <a:bodyPr wrap="square" rtlCol="0">
            <a:spAutoFit/>
          </a:bodyPr>
          <a:lstStyle/>
          <a:p>
            <a:r>
              <a:rPr lang="en-US" sz="1100" dirty="0">
                <a:solidFill>
                  <a:srgbClr val="C00000"/>
                </a:solidFill>
              </a:rPr>
              <a:t>Soquel Creek Reservoir, yield 5,000AFY</a:t>
            </a:r>
          </a:p>
        </p:txBody>
      </p:sp>
      <p:sp>
        <p:nvSpPr>
          <p:cNvPr id="33" name="TextBox 32">
            <a:extLst>
              <a:ext uri="{FF2B5EF4-FFF2-40B4-BE49-F238E27FC236}">
                <a16:creationId xmlns:a16="http://schemas.microsoft.com/office/drawing/2014/main" id="{2697E93C-D533-4CE9-8AC7-DD183A0BF71C}"/>
              </a:ext>
            </a:extLst>
          </p:cNvPr>
          <p:cNvSpPr txBox="1"/>
          <p:nvPr/>
        </p:nvSpPr>
        <p:spPr>
          <a:xfrm>
            <a:off x="6227505" y="2838660"/>
            <a:ext cx="1066800" cy="769441"/>
          </a:xfrm>
          <a:prstGeom prst="rect">
            <a:avLst/>
          </a:prstGeom>
          <a:noFill/>
        </p:spPr>
        <p:txBody>
          <a:bodyPr wrap="square" rtlCol="0">
            <a:spAutoFit/>
          </a:bodyPr>
          <a:lstStyle/>
          <a:p>
            <a:r>
              <a:rPr lang="en-US" sz="1100" dirty="0">
                <a:solidFill>
                  <a:srgbClr val="C00000"/>
                </a:solidFill>
              </a:rPr>
              <a:t>Aptos Creek Reservoir, yield 4,000AFY</a:t>
            </a:r>
          </a:p>
        </p:txBody>
      </p:sp>
      <p:sp>
        <p:nvSpPr>
          <p:cNvPr id="34" name="TextBox 33">
            <a:extLst>
              <a:ext uri="{FF2B5EF4-FFF2-40B4-BE49-F238E27FC236}">
                <a16:creationId xmlns:a16="http://schemas.microsoft.com/office/drawing/2014/main" id="{3C7995CC-ED41-4B80-95F7-899FF21CD148}"/>
              </a:ext>
            </a:extLst>
          </p:cNvPr>
          <p:cNvSpPr txBox="1"/>
          <p:nvPr/>
        </p:nvSpPr>
        <p:spPr>
          <a:xfrm>
            <a:off x="7421620" y="2573751"/>
            <a:ext cx="1148638" cy="600164"/>
          </a:xfrm>
          <a:prstGeom prst="rect">
            <a:avLst/>
          </a:prstGeom>
          <a:noFill/>
        </p:spPr>
        <p:txBody>
          <a:bodyPr wrap="square" rtlCol="0">
            <a:spAutoFit/>
          </a:bodyPr>
          <a:lstStyle/>
          <a:p>
            <a:r>
              <a:rPr lang="en-US" sz="1100" dirty="0">
                <a:solidFill>
                  <a:srgbClr val="C00000"/>
                </a:solidFill>
              </a:rPr>
              <a:t>Mormon Reservoir, not recommended</a:t>
            </a:r>
          </a:p>
        </p:txBody>
      </p:sp>
      <p:sp>
        <p:nvSpPr>
          <p:cNvPr id="35" name="TextBox 34">
            <a:extLst>
              <a:ext uri="{FF2B5EF4-FFF2-40B4-BE49-F238E27FC236}">
                <a16:creationId xmlns:a16="http://schemas.microsoft.com/office/drawing/2014/main" id="{56C0C491-D297-47D0-B50A-E31E474E2E64}"/>
              </a:ext>
            </a:extLst>
          </p:cNvPr>
          <p:cNvSpPr txBox="1"/>
          <p:nvPr/>
        </p:nvSpPr>
        <p:spPr>
          <a:xfrm>
            <a:off x="9934476" y="3966119"/>
            <a:ext cx="1409700" cy="600164"/>
          </a:xfrm>
          <a:prstGeom prst="rect">
            <a:avLst/>
          </a:prstGeom>
          <a:noFill/>
        </p:spPr>
        <p:txBody>
          <a:bodyPr wrap="square" rtlCol="0">
            <a:spAutoFit/>
          </a:bodyPr>
          <a:lstStyle/>
          <a:p>
            <a:r>
              <a:rPr lang="en-US" sz="1100" dirty="0">
                <a:solidFill>
                  <a:srgbClr val="C00000"/>
                </a:solidFill>
              </a:rPr>
              <a:t>Corn Cob Canyon Reservoir, Monterey County</a:t>
            </a:r>
          </a:p>
        </p:txBody>
      </p:sp>
    </p:spTree>
    <p:extLst>
      <p:ext uri="{BB962C8B-B14F-4D97-AF65-F5344CB8AC3E}">
        <p14:creationId xmlns:p14="http://schemas.microsoft.com/office/powerpoint/2010/main" val="33117027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F2CDF-6510-4A1B-8771-F80AAFCA5ADB}"/>
              </a:ext>
            </a:extLst>
          </p:cNvPr>
          <p:cNvSpPr>
            <a:spLocks noGrp="1"/>
          </p:cNvSpPr>
          <p:nvPr>
            <p:ph type="title"/>
          </p:nvPr>
        </p:nvSpPr>
        <p:spPr>
          <a:xfrm>
            <a:off x="2524127" y="609600"/>
            <a:ext cx="6447501" cy="1320800"/>
          </a:xfrm>
        </p:spPr>
        <p:txBody>
          <a:bodyPr>
            <a:normAutofit/>
          </a:bodyPr>
          <a:lstStyle/>
          <a:p>
            <a:r>
              <a:rPr lang="en-US" dirty="0"/>
              <a:t>Water Master Plan</a:t>
            </a:r>
          </a:p>
        </p:txBody>
      </p:sp>
      <p:sp>
        <p:nvSpPr>
          <p:cNvPr id="3" name="Content Placeholder 2">
            <a:extLst>
              <a:ext uri="{FF2B5EF4-FFF2-40B4-BE49-F238E27FC236}">
                <a16:creationId xmlns:a16="http://schemas.microsoft.com/office/drawing/2014/main" id="{B31BB055-558C-45B2-B94A-08668437E826}"/>
              </a:ext>
            </a:extLst>
          </p:cNvPr>
          <p:cNvSpPr>
            <a:spLocks noGrp="1"/>
          </p:cNvSpPr>
          <p:nvPr>
            <p:ph idx="1"/>
          </p:nvPr>
        </p:nvSpPr>
        <p:spPr>
          <a:xfrm>
            <a:off x="288757" y="1456660"/>
            <a:ext cx="10302949" cy="5401340"/>
          </a:xfrm>
        </p:spPr>
        <p:txBody>
          <a:bodyPr>
            <a:normAutofit/>
          </a:bodyPr>
          <a:lstStyle/>
          <a:p>
            <a:pPr>
              <a:lnSpc>
                <a:spcPct val="90000"/>
              </a:lnSpc>
            </a:pPr>
            <a:r>
              <a:rPr lang="en-US" sz="2800" dirty="0"/>
              <a:t>Written for the County in 1968 to plan for water supply through 2020.</a:t>
            </a:r>
          </a:p>
          <a:p>
            <a:pPr>
              <a:lnSpc>
                <a:spcPct val="90000"/>
              </a:lnSpc>
            </a:pPr>
            <a:r>
              <a:rPr lang="en-US" sz="2800" dirty="0"/>
              <a:t>In addition to the previously recommended surface water reservoirs and increased groundwater pumping, the Plan considered:</a:t>
            </a:r>
          </a:p>
          <a:p>
            <a:pPr lvl="1">
              <a:lnSpc>
                <a:spcPct val="90000"/>
              </a:lnSpc>
            </a:pPr>
            <a:r>
              <a:rPr lang="en-US" sz="2400" dirty="0"/>
              <a:t>17,000 AFY of San Felipe canal imported water to be available by 1977 for </a:t>
            </a:r>
            <a:r>
              <a:rPr lang="en-US" sz="2400" dirty="0" err="1"/>
              <a:t>Pajaro</a:t>
            </a:r>
            <a:endParaRPr lang="en-US" sz="2400" dirty="0"/>
          </a:p>
          <a:p>
            <a:pPr lvl="1">
              <a:lnSpc>
                <a:spcPct val="90000"/>
              </a:lnSpc>
            </a:pPr>
            <a:r>
              <a:rPr lang="en-US" sz="2400" dirty="0"/>
              <a:t>17,000 AFY of Waste Water Reclamation available by 2020 in Santa Cruz.</a:t>
            </a:r>
          </a:p>
          <a:p>
            <a:pPr lvl="1">
              <a:lnSpc>
                <a:spcPct val="90000"/>
              </a:lnSpc>
            </a:pPr>
            <a:r>
              <a:rPr lang="en-US" sz="2400" dirty="0"/>
              <a:t>Desalination was also recommended but at the time the technology was too new to be reliable.</a:t>
            </a:r>
          </a:p>
          <a:p>
            <a:pPr lvl="1">
              <a:lnSpc>
                <a:spcPct val="90000"/>
              </a:lnSpc>
            </a:pPr>
            <a:r>
              <a:rPr lang="en-US" sz="2400" dirty="0"/>
              <a:t>No water use efficiency</a:t>
            </a:r>
          </a:p>
          <a:p>
            <a:pPr>
              <a:lnSpc>
                <a:spcPct val="90000"/>
              </a:lnSpc>
            </a:pPr>
            <a:endParaRPr lang="en-US" sz="1500" dirty="0"/>
          </a:p>
        </p:txBody>
      </p:sp>
    </p:spTree>
    <p:extLst>
      <p:ext uri="{BB962C8B-B14F-4D97-AF65-F5344CB8AC3E}">
        <p14:creationId xmlns:p14="http://schemas.microsoft.com/office/powerpoint/2010/main" val="41003109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2B893-935A-4936-87C4-04C49234A1D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A074AAC-8BA5-437F-AB6E-76F61BDAF041}"/>
              </a:ext>
            </a:extLst>
          </p:cNvPr>
          <p:cNvPicPr>
            <a:picLocks noChangeAspect="1"/>
          </p:cNvPicPr>
          <p:nvPr/>
        </p:nvPicPr>
        <p:blipFill>
          <a:blip r:embed="rId2"/>
          <a:stretch>
            <a:fillRect/>
          </a:stretch>
        </p:blipFill>
        <p:spPr>
          <a:xfrm>
            <a:off x="1130558" y="0"/>
            <a:ext cx="9930884" cy="6858000"/>
          </a:xfrm>
          <a:prstGeom prst="rect">
            <a:avLst/>
          </a:prstGeom>
        </p:spPr>
      </p:pic>
      <p:sp>
        <p:nvSpPr>
          <p:cNvPr id="4" name="Oval 3">
            <a:extLst>
              <a:ext uri="{FF2B5EF4-FFF2-40B4-BE49-F238E27FC236}">
                <a16:creationId xmlns:a16="http://schemas.microsoft.com/office/drawing/2014/main" id="{78E2D7FA-A2BE-4919-BDCD-F411532048B5}"/>
              </a:ext>
            </a:extLst>
          </p:cNvPr>
          <p:cNvSpPr/>
          <p:nvPr/>
        </p:nvSpPr>
        <p:spPr>
          <a:xfrm>
            <a:off x="10282989" y="2903621"/>
            <a:ext cx="529390" cy="28875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06F52009-0DE4-4ECA-B602-02C875F8B09A}"/>
              </a:ext>
            </a:extLst>
          </p:cNvPr>
          <p:cNvSpPr/>
          <p:nvPr/>
        </p:nvSpPr>
        <p:spPr>
          <a:xfrm>
            <a:off x="8398041" y="4483769"/>
            <a:ext cx="529390" cy="28875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7D9E7186-4145-4F88-AB1B-6C284FC66DBF}"/>
              </a:ext>
            </a:extLst>
          </p:cNvPr>
          <p:cNvSpPr/>
          <p:nvPr/>
        </p:nvSpPr>
        <p:spPr>
          <a:xfrm>
            <a:off x="10218820" y="6184231"/>
            <a:ext cx="529390" cy="28875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3789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60D82-3430-4A10-A8F1-5CB6F52AFE44}"/>
              </a:ext>
            </a:extLst>
          </p:cNvPr>
          <p:cNvSpPr>
            <a:spLocks noGrp="1"/>
          </p:cNvSpPr>
          <p:nvPr>
            <p:ph type="title"/>
          </p:nvPr>
        </p:nvSpPr>
        <p:spPr/>
        <p:txBody>
          <a:bodyPr/>
          <a:lstStyle/>
          <a:p>
            <a:r>
              <a:rPr lang="en-US" dirty="0"/>
              <a:t>Distilled Seawater</a:t>
            </a:r>
          </a:p>
        </p:txBody>
      </p:sp>
      <p:sp>
        <p:nvSpPr>
          <p:cNvPr id="3" name="Content Placeholder 2">
            <a:extLst>
              <a:ext uri="{FF2B5EF4-FFF2-40B4-BE49-F238E27FC236}">
                <a16:creationId xmlns:a16="http://schemas.microsoft.com/office/drawing/2014/main" id="{72C35EC1-227E-4245-BBA0-8DEFDF24AE8E}"/>
              </a:ext>
            </a:extLst>
          </p:cNvPr>
          <p:cNvSpPr>
            <a:spLocks noGrp="1"/>
          </p:cNvSpPr>
          <p:nvPr>
            <p:ph idx="1"/>
          </p:nvPr>
        </p:nvSpPr>
        <p:spPr>
          <a:xfrm>
            <a:off x="95693" y="1477926"/>
            <a:ext cx="9973340" cy="5305645"/>
          </a:xfrm>
        </p:spPr>
        <p:txBody>
          <a:bodyPr>
            <a:normAutofit/>
          </a:bodyPr>
          <a:lstStyle/>
          <a:p>
            <a:r>
              <a:rPr lang="en-US" sz="2400" dirty="0"/>
              <a:t>1971- Master Plan of Water Development Using Distilled Seawater to address questions raised in the Water Master Plan</a:t>
            </a:r>
          </a:p>
          <a:p>
            <a:r>
              <a:rPr lang="en-US" sz="2400" dirty="0"/>
              <a:t>Focused on constructing a desalination plant near Davenport and Moss Landing</a:t>
            </a:r>
          </a:p>
          <a:p>
            <a:r>
              <a:rPr lang="en-US" sz="2400" dirty="0"/>
              <a:t>Concluded that a desal plant in Davenport that would blend water at the Graham Hill Treatment Plant was a viable option but should not delay other actions in the 1968 plan.</a:t>
            </a:r>
          </a:p>
          <a:p>
            <a:endParaRPr lang="en-US" dirty="0"/>
          </a:p>
          <a:p>
            <a:endParaRPr lang="en-US" dirty="0"/>
          </a:p>
        </p:txBody>
      </p:sp>
    </p:spTree>
    <p:extLst>
      <p:ext uri="{BB962C8B-B14F-4D97-AF65-F5344CB8AC3E}">
        <p14:creationId xmlns:p14="http://schemas.microsoft.com/office/powerpoint/2010/main" val="37483930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F25BF-7540-4A56-9BCC-BB6051555F58}"/>
              </a:ext>
            </a:extLst>
          </p:cNvPr>
          <p:cNvSpPr>
            <a:spLocks noGrp="1"/>
          </p:cNvSpPr>
          <p:nvPr>
            <p:ph type="title"/>
          </p:nvPr>
        </p:nvSpPr>
        <p:spPr>
          <a:xfrm>
            <a:off x="382058" y="156237"/>
            <a:ext cx="9390591" cy="1320800"/>
          </a:xfrm>
        </p:spPr>
        <p:txBody>
          <a:bodyPr>
            <a:normAutofit/>
          </a:bodyPr>
          <a:lstStyle/>
          <a:p>
            <a:r>
              <a:rPr lang="en-US" dirty="0"/>
              <a:t>North Santa Cruz County Water Master Plan</a:t>
            </a:r>
          </a:p>
        </p:txBody>
      </p:sp>
      <p:sp>
        <p:nvSpPr>
          <p:cNvPr id="3" name="Content Placeholder 2">
            <a:extLst>
              <a:ext uri="{FF2B5EF4-FFF2-40B4-BE49-F238E27FC236}">
                <a16:creationId xmlns:a16="http://schemas.microsoft.com/office/drawing/2014/main" id="{0CB57E2F-284B-4848-A0B2-DEAFE20A9C76}"/>
              </a:ext>
            </a:extLst>
          </p:cNvPr>
          <p:cNvSpPr>
            <a:spLocks noGrp="1"/>
          </p:cNvSpPr>
          <p:nvPr>
            <p:ph idx="1"/>
          </p:nvPr>
        </p:nvSpPr>
        <p:spPr>
          <a:xfrm>
            <a:off x="382057" y="962024"/>
            <a:ext cx="9095317" cy="5895975"/>
          </a:xfrm>
        </p:spPr>
        <p:txBody>
          <a:bodyPr>
            <a:normAutofit/>
          </a:bodyPr>
          <a:lstStyle/>
          <a:p>
            <a:r>
              <a:rPr lang="en-US" sz="2400" dirty="0"/>
              <a:t>1985 – Prepared by a Joint Powers Authority </a:t>
            </a:r>
          </a:p>
          <a:p>
            <a:r>
              <a:rPr lang="en-US" sz="2400" dirty="0"/>
              <a:t>Observed regional opportunities to augment supply and proposed a City-only alternative. </a:t>
            </a:r>
          </a:p>
          <a:p>
            <a:r>
              <a:rPr lang="en-US" sz="2400" dirty="0"/>
              <a:t>Some of these alternatives included </a:t>
            </a:r>
          </a:p>
          <a:p>
            <a:pPr lvl="1"/>
            <a:r>
              <a:rPr lang="en-US" sz="2400" dirty="0"/>
              <a:t>Conservation and leak control programs, </a:t>
            </a:r>
          </a:p>
          <a:p>
            <a:pPr lvl="1"/>
            <a:r>
              <a:rPr lang="en-US" sz="2400" dirty="0"/>
              <a:t>Interties, </a:t>
            </a:r>
          </a:p>
          <a:p>
            <a:pPr lvl="1"/>
            <a:r>
              <a:rPr lang="en-US" sz="2400" dirty="0" err="1"/>
              <a:t>Zayante</a:t>
            </a:r>
            <a:r>
              <a:rPr lang="en-US" sz="2400" dirty="0"/>
              <a:t> Creek dam </a:t>
            </a:r>
          </a:p>
          <a:p>
            <a:pPr lvl="1"/>
            <a:r>
              <a:rPr lang="en-US" sz="2400" dirty="0"/>
              <a:t>Scotts Valley/SLV groundwater wells, </a:t>
            </a:r>
          </a:p>
          <a:p>
            <a:pPr lvl="1"/>
            <a:r>
              <a:rPr lang="en-US" sz="2400" dirty="0"/>
              <a:t>Baldwin Creek off stream reservoir, </a:t>
            </a:r>
          </a:p>
          <a:p>
            <a:pPr lvl="1"/>
            <a:r>
              <a:rPr lang="en-US" sz="2400" dirty="0"/>
              <a:t>Pump station at Majors Creek diversion, </a:t>
            </a:r>
          </a:p>
          <a:p>
            <a:pPr lvl="1"/>
            <a:r>
              <a:rPr lang="en-US" sz="2400" dirty="0"/>
              <a:t>City of Santa Cruz groundwater wells,</a:t>
            </a:r>
          </a:p>
          <a:p>
            <a:pPr lvl="1"/>
            <a:r>
              <a:rPr lang="en-US" sz="2400" dirty="0"/>
              <a:t>Glenwood dam</a:t>
            </a:r>
          </a:p>
          <a:p>
            <a:endParaRPr lang="en-US" dirty="0"/>
          </a:p>
        </p:txBody>
      </p:sp>
    </p:spTree>
    <p:extLst>
      <p:ext uri="{BB962C8B-B14F-4D97-AF65-F5344CB8AC3E}">
        <p14:creationId xmlns:p14="http://schemas.microsoft.com/office/powerpoint/2010/main" val="2701061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E2F28-A014-4D93-B6F2-27BB08E3D3BE}"/>
              </a:ext>
            </a:extLst>
          </p:cNvPr>
          <p:cNvSpPr>
            <a:spLocks noGrp="1"/>
          </p:cNvSpPr>
          <p:nvPr>
            <p:ph type="title"/>
          </p:nvPr>
        </p:nvSpPr>
        <p:spPr/>
        <p:txBody>
          <a:bodyPr/>
          <a:lstStyle/>
          <a:p>
            <a:r>
              <a:rPr lang="en-US" dirty="0"/>
              <a:t>City of Santa Cruz Water Master Plan</a:t>
            </a:r>
          </a:p>
        </p:txBody>
      </p:sp>
      <p:sp>
        <p:nvSpPr>
          <p:cNvPr id="3" name="Content Placeholder 2">
            <a:extLst>
              <a:ext uri="{FF2B5EF4-FFF2-40B4-BE49-F238E27FC236}">
                <a16:creationId xmlns:a16="http://schemas.microsoft.com/office/drawing/2014/main" id="{7606AA36-F119-4FB3-8EE9-32BAAE6B8BC5}"/>
              </a:ext>
            </a:extLst>
          </p:cNvPr>
          <p:cNvSpPr>
            <a:spLocks noGrp="1"/>
          </p:cNvSpPr>
          <p:nvPr>
            <p:ph idx="1"/>
          </p:nvPr>
        </p:nvSpPr>
        <p:spPr>
          <a:xfrm>
            <a:off x="499447" y="1270000"/>
            <a:ext cx="8952441" cy="5268911"/>
          </a:xfrm>
        </p:spPr>
        <p:txBody>
          <a:bodyPr>
            <a:normAutofit/>
          </a:bodyPr>
          <a:lstStyle/>
          <a:p>
            <a:r>
              <a:rPr lang="en-US" sz="2800" dirty="0"/>
              <a:t>1989 - City of Santa Cruz Water Master Plan – takes conservation into account</a:t>
            </a:r>
          </a:p>
          <a:p>
            <a:pPr lvl="1"/>
            <a:r>
              <a:rPr lang="en-US" sz="2400" dirty="0"/>
              <a:t>Wastewater Reclamation, Enlarging Loch Lomond, Interties with Scotts Valley Water District and Soquel Creek Water District</a:t>
            </a:r>
          </a:p>
          <a:p>
            <a:pPr lvl="1"/>
            <a:r>
              <a:rPr lang="en-US" sz="2400" dirty="0"/>
              <a:t>A reservoir projects on a small waterway either in the upper San Lorenzo Watershed or North Coast.</a:t>
            </a:r>
          </a:p>
          <a:p>
            <a:endParaRPr lang="en-US" dirty="0"/>
          </a:p>
        </p:txBody>
      </p:sp>
    </p:spTree>
    <p:extLst>
      <p:ext uri="{BB962C8B-B14F-4D97-AF65-F5344CB8AC3E}">
        <p14:creationId xmlns:p14="http://schemas.microsoft.com/office/powerpoint/2010/main" val="1275655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36EE5-5791-4EBE-8A6B-45931F8E31DC}"/>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481368BB-C445-4493-B305-A497190ADDB9}"/>
              </a:ext>
            </a:extLst>
          </p:cNvPr>
          <p:cNvSpPr>
            <a:spLocks noGrp="1"/>
          </p:cNvSpPr>
          <p:nvPr>
            <p:ph idx="1"/>
          </p:nvPr>
        </p:nvSpPr>
        <p:spPr>
          <a:xfrm>
            <a:off x="677334" y="1495425"/>
            <a:ext cx="8596668" cy="4545937"/>
          </a:xfrm>
        </p:spPr>
        <p:txBody>
          <a:bodyPr>
            <a:normAutofit/>
          </a:bodyPr>
          <a:lstStyle/>
          <a:p>
            <a:r>
              <a:rPr lang="en-US" sz="2400" dirty="0"/>
              <a:t>Coordination/integration of water supply in this region has been ongoing for 80 years. </a:t>
            </a:r>
          </a:p>
          <a:p>
            <a:r>
              <a:rPr lang="en-US" sz="2400" dirty="0"/>
              <a:t>Planning for Regional Projects have also been ongoing </a:t>
            </a:r>
          </a:p>
          <a:p>
            <a:r>
              <a:rPr lang="en-US" sz="2400" dirty="0"/>
              <a:t>This need will be even greater as we move into an uncertain future</a:t>
            </a:r>
          </a:p>
          <a:p>
            <a:r>
              <a:rPr lang="en-US" sz="2400" dirty="0"/>
              <a:t>The SMGWA guiding Principle #14 gets to the heart of this.</a:t>
            </a:r>
          </a:p>
        </p:txBody>
      </p:sp>
    </p:spTree>
    <p:extLst>
      <p:ext uri="{BB962C8B-B14F-4D97-AF65-F5344CB8AC3E}">
        <p14:creationId xmlns:p14="http://schemas.microsoft.com/office/powerpoint/2010/main" val="416534811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206</TotalTime>
  <Words>833</Words>
  <Application>Microsoft Office PowerPoint</Application>
  <PresentationFormat>Widescreen</PresentationFormat>
  <Paragraphs>86</Paragraphs>
  <Slides>18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Trebuchet MS</vt:lpstr>
      <vt:lpstr>Wingdings 3</vt:lpstr>
      <vt:lpstr>Facet</vt:lpstr>
      <vt:lpstr>A Brief History of Regional Water Supply Plans and Projects</vt:lpstr>
      <vt:lpstr>PowerPoint Presentation</vt:lpstr>
      <vt:lpstr>Early Industry and water use</vt:lpstr>
      <vt:lpstr>San Lorenzo Valley Water District </vt:lpstr>
      <vt:lpstr>PowerPoint Presentation</vt:lpstr>
      <vt:lpstr>Scotts Valley Water District</vt:lpstr>
      <vt:lpstr>Regional Water Supply Planning</vt:lpstr>
      <vt:lpstr>Santa Cruz and Monterey Counties Investigation </vt:lpstr>
      <vt:lpstr>PowerPoint Presentation</vt:lpstr>
      <vt:lpstr>Report on Santa Cruz County Master Plan of Water Development</vt:lpstr>
      <vt:lpstr>Report on Santa Cruz County Master Plan of Water Development cont.</vt:lpstr>
      <vt:lpstr>PowerPoint Presentation</vt:lpstr>
      <vt:lpstr>Water Master Plan</vt:lpstr>
      <vt:lpstr>PowerPoint Presentation</vt:lpstr>
      <vt:lpstr>Distilled Seawater</vt:lpstr>
      <vt:lpstr>North Santa Cruz County Water Master Plan</vt:lpstr>
      <vt:lpstr>City of Santa Cruz Water Master Plan</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Brief History of Regional Water Supply Plans and Projects</dc:title>
  <dc:creator>Sierra Ryan</dc:creator>
  <cp:lastModifiedBy>Sierra Ryan</cp:lastModifiedBy>
  <cp:revision>26</cp:revision>
  <dcterms:created xsi:type="dcterms:W3CDTF">2019-03-08T19:47:19Z</dcterms:created>
  <dcterms:modified xsi:type="dcterms:W3CDTF">2019-03-09T00:18:09Z</dcterms:modified>
</cp:coreProperties>
</file>